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charts/chart3.xml" ContentType="application/vnd.openxmlformats-officedocument.drawingml.chart+xml"/>
  <Default Extension="pdf" ContentType="application/pdf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64" r:id="rId3"/>
    <p:sldId id="328" r:id="rId4"/>
    <p:sldId id="261" r:id="rId5"/>
    <p:sldId id="262" r:id="rId6"/>
    <p:sldId id="263" r:id="rId7"/>
    <p:sldId id="289" r:id="rId8"/>
    <p:sldId id="293" r:id="rId9"/>
    <p:sldId id="327" r:id="rId10"/>
    <p:sldId id="330" r:id="rId11"/>
    <p:sldId id="332" r:id="rId12"/>
    <p:sldId id="295" r:id="rId13"/>
    <p:sldId id="286" r:id="rId14"/>
    <p:sldId id="294" r:id="rId15"/>
    <p:sldId id="335" r:id="rId16"/>
    <p:sldId id="288" r:id="rId17"/>
    <p:sldId id="336" r:id="rId18"/>
    <p:sldId id="337" r:id="rId19"/>
    <p:sldId id="338" r:id="rId20"/>
    <p:sldId id="340" r:id="rId21"/>
    <p:sldId id="339" r:id="rId22"/>
    <p:sldId id="333" r:id="rId23"/>
    <p:sldId id="266" r:id="rId24"/>
    <p:sldId id="267" r:id="rId25"/>
    <p:sldId id="306" r:id="rId26"/>
    <p:sldId id="305" r:id="rId27"/>
    <p:sldId id="268" r:id="rId28"/>
    <p:sldId id="297" r:id="rId29"/>
    <p:sldId id="296" r:id="rId30"/>
    <p:sldId id="269" r:id="rId31"/>
    <p:sldId id="341" r:id="rId32"/>
    <p:sldId id="270" r:id="rId33"/>
    <p:sldId id="315" r:id="rId34"/>
    <p:sldId id="342" r:id="rId35"/>
    <p:sldId id="316" r:id="rId36"/>
    <p:sldId id="272" r:id="rId37"/>
    <p:sldId id="317" r:id="rId38"/>
    <p:sldId id="318" r:id="rId39"/>
    <p:sldId id="320" r:id="rId40"/>
    <p:sldId id="273" r:id="rId41"/>
    <p:sldId id="274" r:id="rId42"/>
    <p:sldId id="311" r:id="rId43"/>
    <p:sldId id="275" r:id="rId44"/>
    <p:sldId id="276" r:id="rId45"/>
    <p:sldId id="277" r:id="rId46"/>
    <p:sldId id="308" r:id="rId47"/>
    <p:sldId id="278" r:id="rId48"/>
    <p:sldId id="321" r:id="rId49"/>
    <p:sldId id="345" r:id="rId50"/>
    <p:sldId id="323" r:id="rId51"/>
    <p:sldId id="324" r:id="rId52"/>
    <p:sldId id="325" r:id="rId53"/>
    <p:sldId id="344" r:id="rId54"/>
    <p:sldId id="326" r:id="rId55"/>
    <p:sldId id="343" r:id="rId56"/>
    <p:sldId id="310" r:id="rId57"/>
    <p:sldId id="283" r:id="rId58"/>
    <p:sldId id="282" r:id="rId59"/>
    <p:sldId id="307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49A00"/>
    <a:srgbClr val="FF00C0"/>
    <a:srgbClr val="8B1DFF"/>
    <a:srgbClr val="190015"/>
    <a:srgbClr val="51521D"/>
    <a:srgbClr val="D0D34B"/>
    <a:srgbClr val="440F7B"/>
    <a:srgbClr val="BB079E"/>
    <a:srgbClr val="00FF00"/>
    <a:srgbClr val="95373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455" autoAdjust="0"/>
    <p:restoredTop sz="87448" autoAdjust="0"/>
  </p:normalViewPr>
  <p:slideViewPr>
    <p:cSldViewPr snapToGrid="0" snapToObjects="1">
      <p:cViewPr>
        <p:scale>
          <a:sx n="95" d="100"/>
          <a:sy n="95" d="100"/>
        </p:scale>
        <p:origin x="-1280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athan:Documents:Presentations:121010_eccv:data_for_resul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athan:Documents:Presentations:121010_eccv:data_for_resul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athan:Documents:Presentations:121010_eccv:data_for_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Predict Supporting Region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Baseline #1                          Image Plane Rules</c:v>
                </c:pt>
                <c:pt idx="1">
                  <c:v>Baseline #2      Structure Class Rules</c:v>
                </c:pt>
                <c:pt idx="2">
                  <c:v>Baseline #3      Support Classifier</c:v>
                </c:pt>
                <c:pt idx="3">
                  <c:v>Our Energy Min (LP)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63.9</c:v>
                </c:pt>
                <c:pt idx="1">
                  <c:v>72.0</c:v>
                </c:pt>
                <c:pt idx="2">
                  <c:v>70.1</c:v>
                </c:pt>
                <c:pt idx="3">
                  <c:v>75.9</c:v>
                </c:pt>
              </c:numCache>
            </c:numRef>
          </c:val>
        </c:ser>
        <c:axId val="519856136"/>
        <c:axId val="470534136"/>
      </c:barChart>
      <c:catAx>
        <c:axId val="519856136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470534136"/>
        <c:crosses val="autoZero"/>
        <c:auto val="1"/>
        <c:lblAlgn val="ctr"/>
        <c:lblOffset val="100"/>
      </c:catAx>
      <c:valAx>
        <c:axId val="470534136"/>
        <c:scaling>
          <c:orientation val="minMax"/>
          <c:min val="40.0"/>
        </c:scaling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Accuracy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19856136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2000"/>
          </a:pPr>
          <a:endParaRPr lang="en-US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Predict Supporting Region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Baseline #1                          Image Plane Rules</c:v>
                </c:pt>
                <c:pt idx="1">
                  <c:v>Baseline #2      Structure Class Rules</c:v>
                </c:pt>
                <c:pt idx="2">
                  <c:v>Baseline #3      Support Classifier</c:v>
                </c:pt>
                <c:pt idx="3">
                  <c:v>Our Energy Min (LP)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63.9</c:v>
                </c:pt>
                <c:pt idx="1">
                  <c:v>72.0</c:v>
                </c:pt>
                <c:pt idx="2">
                  <c:v>70.1</c:v>
                </c:pt>
                <c:pt idx="3">
                  <c:v>75.9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Prediction Supporting Region and Type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Baseline #1                          Image Plane Rules</c:v>
                </c:pt>
                <c:pt idx="1">
                  <c:v>Baseline #2      Structure Class Rules</c:v>
                </c:pt>
                <c:pt idx="2">
                  <c:v>Baseline #3      Support Classifier</c:v>
                </c:pt>
                <c:pt idx="3">
                  <c:v>Our Energy Min (LP)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60.7</c:v>
                </c:pt>
                <c:pt idx="1">
                  <c:v>57.7</c:v>
                </c:pt>
                <c:pt idx="2">
                  <c:v>63.4</c:v>
                </c:pt>
                <c:pt idx="3">
                  <c:v>72.6</c:v>
                </c:pt>
              </c:numCache>
            </c:numRef>
          </c:val>
        </c:ser>
        <c:axId val="516217800"/>
        <c:axId val="516696296"/>
      </c:barChart>
      <c:catAx>
        <c:axId val="516217800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16696296"/>
        <c:crosses val="autoZero"/>
        <c:auto val="1"/>
        <c:lblAlgn val="ctr"/>
        <c:lblOffset val="100"/>
      </c:catAx>
      <c:valAx>
        <c:axId val="516696296"/>
        <c:scaling>
          <c:orientation val="minMax"/>
          <c:min val="30.0"/>
        </c:scaling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Accuracy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16217800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2000"/>
          </a:pPr>
          <a:endParaRPr lang="en-US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clustered"/>
        <c:ser>
          <c:idx val="0"/>
          <c:order val="0"/>
          <c:tx>
            <c:strRef>
              <c:f>Sheet1!$F$1</c:f>
              <c:strCache>
                <c:ptCount val="1"/>
                <c:pt idx="0">
                  <c:v>Predict Supporting Region</c:v>
                </c:pt>
              </c:strCache>
            </c:strRef>
          </c:tx>
          <c:cat>
            <c:strRef>
              <c:f>Sheet1!$E$2:$E$5</c:f>
              <c:strCache>
                <c:ptCount val="4"/>
                <c:pt idx="0">
                  <c:v>Baseline #1                          Image Plane Rules</c:v>
                </c:pt>
                <c:pt idx="1">
                  <c:v>Baseline #2      Structure Class Rules</c:v>
                </c:pt>
                <c:pt idx="2">
                  <c:v>Baseline #3      Support Classifier</c:v>
                </c:pt>
                <c:pt idx="3">
                  <c:v>Our Energy Min (LP)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22.1</c:v>
                </c:pt>
                <c:pt idx="1">
                  <c:v>45.8</c:v>
                </c:pt>
                <c:pt idx="2">
                  <c:v>45.8</c:v>
                </c:pt>
                <c:pt idx="3">
                  <c:v>55.1</c:v>
                </c:pt>
              </c:numCache>
            </c:numRef>
          </c:val>
        </c:ser>
        <c:ser>
          <c:idx val="1"/>
          <c:order val="1"/>
          <c:tx>
            <c:strRef>
              <c:f>Sheet1!$G$1</c:f>
              <c:strCache>
                <c:ptCount val="1"/>
                <c:pt idx="0">
                  <c:v>Prediction Supporting Region and Type</c:v>
                </c:pt>
              </c:strCache>
            </c:strRef>
          </c:tx>
          <c:cat>
            <c:strRef>
              <c:f>Sheet1!$E$2:$E$5</c:f>
              <c:strCache>
                <c:ptCount val="4"/>
                <c:pt idx="0">
                  <c:v>Baseline #1                          Image Plane Rules</c:v>
                </c:pt>
                <c:pt idx="1">
                  <c:v>Baseline #2      Structure Class Rules</c:v>
                </c:pt>
                <c:pt idx="2">
                  <c:v>Baseline #3      Support Classifier</c:v>
                </c:pt>
                <c:pt idx="3">
                  <c:v>Our Energy Min (LP)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19.4</c:v>
                </c:pt>
                <c:pt idx="1">
                  <c:v>41.4</c:v>
                </c:pt>
                <c:pt idx="2">
                  <c:v>37.1</c:v>
                </c:pt>
                <c:pt idx="3">
                  <c:v>54.5</c:v>
                </c:pt>
              </c:numCache>
            </c:numRef>
          </c:val>
        </c:ser>
        <c:axId val="519234648"/>
        <c:axId val="519837416"/>
      </c:barChart>
      <c:catAx>
        <c:axId val="519234648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19837416"/>
        <c:crosses val="autoZero"/>
        <c:auto val="1"/>
        <c:lblAlgn val="ctr"/>
        <c:lblOffset val="100"/>
      </c:catAx>
      <c:valAx>
        <c:axId val="51983741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Accuracy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519234648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2000"/>
          </a:pPr>
          <a:endParaRPr lang="en-US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298FB-6D1A-0D47-94FA-3848248E05C6}" type="datetimeFigureOut">
              <a:rPr lang="en-US" smtClean="0"/>
              <a:pPr/>
              <a:t>10/9/12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90829-76B3-EE40-9445-EE5AF68E3A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goal of this work is…</a:t>
            </a:r>
          </a:p>
          <a:p>
            <a:r>
              <a:rPr lang="en-US" dirty="0" smtClean="0"/>
              <a:t>Give at least one example (lamp supported by…)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Hierarchical Agglomerative Segmentation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546A6-1184-5643-8D45-88E5DEED7A4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546A6-1184-5643-8D45-88E5DEED7A4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546A6-1184-5643-8D45-88E5DEED7A4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546A6-1184-5643-8D45-88E5DEED7A4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546A6-1184-5643-8D45-88E5DEED7A4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Then</a:t>
            </a:r>
            <a:r>
              <a:rPr lang="en-US" baseline="0" dirty="0" smtClean="0"/>
              <a:t> we want to segment the image into regions so that we can infer the support of the resulting regions.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Then</a:t>
            </a:r>
            <a:r>
              <a:rPr lang="en-US" baseline="0" dirty="0" smtClean="0"/>
              <a:t> we want to segment the image into regions so that we can infer the support of the resulting regions.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notes on our model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BRIEF PAUSE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Solving the full recognition</a:t>
            </a:r>
            <a:r>
              <a:rPr lang="en-US" baseline="0" dirty="0" smtClean="0"/>
              <a:t> problem is too hard, having this high level classes allows us to inject prior knowledge into support inference.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1EC8-C9CD-074A-AE26-FCDE52F11C9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Vert</a:t>
            </a:r>
            <a:r>
              <a:rPr lang="en-US" baseline="0" dirty="0" smtClean="0"/>
              <a:t> dist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horz</a:t>
            </a:r>
            <a:r>
              <a:rPr lang="en-US" baseline="0" dirty="0" smtClean="0"/>
              <a:t> dist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Image, Parse it, what other region is supporting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/>
              <a:buNone/>
            </a:pPr>
            <a:r>
              <a:rPr lang="en-US" dirty="0" smtClean="0">
                <a:latin typeface="+mn-lt"/>
                <a:cs typeface="Calibri"/>
              </a:rPr>
              <a:t>We relax the problem and solve it as a Linear Program (</a:t>
            </a:r>
            <a:r>
              <a:rPr lang="en-US" dirty="0" err="1" smtClean="0">
                <a:latin typeface="+mn-lt"/>
                <a:cs typeface="Calibri"/>
              </a:rPr>
              <a:t>Gurobi</a:t>
            </a:r>
            <a:r>
              <a:rPr lang="en-US" dirty="0" smtClean="0">
                <a:latin typeface="+mn-lt"/>
                <a:cs typeface="Calibri"/>
              </a:rPr>
              <a:t> LP Solver)</a:t>
            </a:r>
          </a:p>
          <a:p>
            <a:pPr marL="342900" lvl="1" indent="-342900">
              <a:buFont typeface="Arial"/>
              <a:buNone/>
            </a:pPr>
            <a:r>
              <a:rPr lang="en-US" dirty="0" smtClean="0">
                <a:latin typeface="+mn-lt"/>
                <a:cs typeface="Calibri"/>
              </a:rPr>
              <a:t>For 99% of images, LP solution is within 1% of the global optimum</a:t>
            </a:r>
            <a:endParaRPr lang="en-US" dirty="0" smtClean="0"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clear that this is when we use ground</a:t>
            </a:r>
            <a:r>
              <a:rPr lang="en-US" baseline="0" dirty="0" smtClean="0"/>
              <a:t> truth regions first, remind </a:t>
            </a:r>
            <a:r>
              <a:rPr lang="en-US" baseline="0" dirty="0" err="1" smtClean="0"/>
              <a:t>ppl</a:t>
            </a:r>
            <a:r>
              <a:rPr lang="en-US" baseline="0" dirty="0" smtClean="0"/>
              <a:t> what support type means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1EC8-C9CD-074A-AE26-FCDE52F11C96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clear that this is when we use ground</a:t>
            </a:r>
            <a:r>
              <a:rPr lang="en-US" baseline="0" dirty="0" smtClean="0"/>
              <a:t> truth regions first, remind </a:t>
            </a:r>
            <a:r>
              <a:rPr lang="en-US" baseline="0" dirty="0" err="1" smtClean="0"/>
              <a:t>ppl</a:t>
            </a:r>
            <a:r>
              <a:rPr lang="en-US" baseline="0" dirty="0" smtClean="0"/>
              <a:t> what support type means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1EC8-C9CD-074A-AE26-FCDE52F11C96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THROUGH THE SLIDE!!!</a:t>
            </a:r>
          </a:p>
          <a:p>
            <a:r>
              <a:rPr lang="en-US" dirty="0" smtClean="0"/>
              <a:t>BE POSITIVE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THROUGH THE SLIDE!!!</a:t>
            </a:r>
          </a:p>
          <a:p>
            <a:r>
              <a:rPr lang="en-US" dirty="0" smtClean="0"/>
              <a:t>BE POSITIVE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THROUGH THE SLIDE!!!</a:t>
            </a:r>
          </a:p>
          <a:p>
            <a:r>
              <a:rPr lang="en-US" dirty="0" smtClean="0"/>
              <a:t>BE POSITIVE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THROUGH THE SLIDE!!!</a:t>
            </a:r>
          </a:p>
          <a:p>
            <a:r>
              <a:rPr lang="en-US" dirty="0" smtClean="0"/>
              <a:t>BE POSITIVE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THROUGH THE SLIDE!!!</a:t>
            </a:r>
          </a:p>
          <a:p>
            <a:r>
              <a:rPr lang="en-US" dirty="0" smtClean="0"/>
              <a:t>BE POSITIVE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THROUGH THE SLIDE!!!</a:t>
            </a:r>
          </a:p>
          <a:p>
            <a:r>
              <a:rPr lang="en-US" dirty="0" smtClean="0"/>
              <a:t>BE POSITIVE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THROUGH THE SLIDE!!!</a:t>
            </a:r>
          </a:p>
          <a:p>
            <a:r>
              <a:rPr lang="en-US" dirty="0" smtClean="0"/>
              <a:t>BE POSITIVE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is this an interesting problem? </a:t>
            </a:r>
          </a:p>
          <a:p>
            <a:endParaRPr lang="en-US" dirty="0" smtClean="0"/>
          </a:p>
          <a:p>
            <a:r>
              <a:rPr lang="en-US" dirty="0" smtClean="0"/>
              <a:t>GIVE</a:t>
            </a:r>
            <a:r>
              <a:rPr lang="en-US" baseline="0" dirty="0" smtClean="0"/>
              <a:t> ONE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THROUGH THE SLIDE!!!</a:t>
            </a:r>
          </a:p>
          <a:p>
            <a:r>
              <a:rPr lang="en-US" dirty="0" smtClean="0"/>
              <a:t>BE POSITIVE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clear that this is when we use ground</a:t>
            </a:r>
            <a:r>
              <a:rPr lang="en-US" baseline="0" dirty="0" smtClean="0"/>
              <a:t> truth regions first, remind </a:t>
            </a:r>
            <a:r>
              <a:rPr lang="en-US" baseline="0" dirty="0" err="1" smtClean="0"/>
              <a:t>ppl</a:t>
            </a:r>
            <a:r>
              <a:rPr lang="en-US" baseline="0" dirty="0" smtClean="0"/>
              <a:t> what support type means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1EC8-C9CD-074A-AE26-FCDE52F11C96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Mistakes</a:t>
            </a:r>
          </a:p>
          <a:p>
            <a:pPr>
              <a:buFontTx/>
              <a:buChar char="-"/>
            </a:pPr>
            <a:r>
              <a:rPr lang="en-US" dirty="0" smtClean="0"/>
              <a:t>Structure</a:t>
            </a:r>
            <a:r>
              <a:rPr lang="en-US" baseline="0" dirty="0" smtClean="0"/>
              <a:t> class error (towel)</a:t>
            </a:r>
          </a:p>
          <a:p>
            <a:pPr>
              <a:buFontTx/>
              <a:buChar char="-"/>
            </a:pPr>
            <a:r>
              <a:rPr lang="en-US" baseline="0" dirty="0" smtClean="0"/>
              <a:t>- rug as floor error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should point out that …</a:t>
            </a:r>
            <a:endParaRPr lang="en-US" dirty="0" smtClean="0"/>
          </a:p>
          <a:p>
            <a:r>
              <a:rPr lang="en-US" dirty="0" smtClean="0"/>
              <a:t>- Depth makes the problem easier</a:t>
            </a:r>
          </a:p>
          <a:p>
            <a:pPr>
              <a:buFontTx/>
              <a:buChar char="-"/>
            </a:pPr>
            <a:r>
              <a:rPr lang="en-US" dirty="0" smtClean="0"/>
              <a:t> Access </a:t>
            </a:r>
            <a:r>
              <a:rPr lang="en-US" dirty="0" smtClean="0"/>
              <a:t>to scene </a:t>
            </a:r>
            <a:r>
              <a:rPr lang="en-US" dirty="0" smtClean="0"/>
              <a:t>geometry</a:t>
            </a:r>
          </a:p>
          <a:p>
            <a:pPr>
              <a:buFontTx/>
              <a:buNone/>
            </a:pPr>
            <a:r>
              <a:rPr lang="en-US" dirty="0" smtClean="0"/>
              <a:t>- We can concentrate on representation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</a:t>
            </a:r>
            <a:r>
              <a:rPr lang="en-US" baseline="0" dirty="0" smtClean="0"/>
              <a:t> of the images have dense, high quality object AND instance labels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we want is to go from</a:t>
            </a:r>
            <a:r>
              <a:rPr lang="en-US" baseline="0" dirty="0" smtClean="0"/>
              <a:t> RGBD to a set of regions, a segmentation from which we can predict support relations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we want is to go from</a:t>
            </a:r>
            <a:r>
              <a:rPr lang="en-US" baseline="0" dirty="0" smtClean="0"/>
              <a:t> RGBD to a set of regions, a segmentation from which we can predict support relations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Fit</a:t>
            </a:r>
            <a:r>
              <a:rPr lang="en-US" baseline="0" dirty="0" smtClean="0"/>
              <a:t> surface </a:t>
            </a:r>
            <a:r>
              <a:rPr lang="en-US" baseline="0" dirty="0" err="1" smtClean="0"/>
              <a:t>normals</a:t>
            </a:r>
            <a:r>
              <a:rPr lang="en-US" baseline="0" dirty="0" smtClean="0"/>
              <a:t>, find major surfaces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Then</a:t>
            </a:r>
            <a:r>
              <a:rPr lang="en-US" baseline="0" dirty="0" smtClean="0"/>
              <a:t> we want to segment the image into regions so that we can infer the support of the resulting regions.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0829-76B3-EE40-9445-EE5AF68E3AA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529-C0F7-5C47-B6FA-7FA03AE58E12}" type="datetimeFigureOut">
              <a:rPr lang="en-US" smtClean="0"/>
              <a:pPr/>
              <a:t>10/9/12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82F4-7806-A94F-87CB-481377D89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529-C0F7-5C47-B6FA-7FA03AE58E12}" type="datetimeFigureOut">
              <a:rPr lang="en-US" smtClean="0"/>
              <a:pPr/>
              <a:t>10/9/12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82F4-7806-A94F-87CB-481377D89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529-C0F7-5C47-B6FA-7FA03AE58E12}" type="datetimeFigureOut">
              <a:rPr lang="en-US" smtClean="0"/>
              <a:pPr/>
              <a:t>10/9/12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82F4-7806-A94F-87CB-481377D89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529-C0F7-5C47-B6FA-7FA03AE58E12}" type="datetimeFigureOut">
              <a:rPr lang="en-US" smtClean="0"/>
              <a:pPr/>
              <a:t>10/9/12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82F4-7806-A94F-87CB-481377D89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529-C0F7-5C47-B6FA-7FA03AE58E12}" type="datetimeFigureOut">
              <a:rPr lang="en-US" smtClean="0"/>
              <a:pPr/>
              <a:t>10/9/12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82F4-7806-A94F-87CB-481377D89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529-C0F7-5C47-B6FA-7FA03AE58E12}" type="datetimeFigureOut">
              <a:rPr lang="en-US" smtClean="0"/>
              <a:pPr/>
              <a:t>10/9/12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82F4-7806-A94F-87CB-481377D89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529-C0F7-5C47-B6FA-7FA03AE58E12}" type="datetimeFigureOut">
              <a:rPr lang="en-US" smtClean="0"/>
              <a:pPr/>
              <a:t>10/9/12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82F4-7806-A94F-87CB-481377D89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529-C0F7-5C47-B6FA-7FA03AE58E12}" type="datetimeFigureOut">
              <a:rPr lang="en-US" smtClean="0"/>
              <a:pPr/>
              <a:t>10/9/12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82F4-7806-A94F-87CB-481377D89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529-C0F7-5C47-B6FA-7FA03AE58E12}" type="datetimeFigureOut">
              <a:rPr lang="en-US" smtClean="0"/>
              <a:pPr/>
              <a:t>10/9/12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82F4-7806-A94F-87CB-481377D89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529-C0F7-5C47-B6FA-7FA03AE58E12}" type="datetimeFigureOut">
              <a:rPr lang="en-US" smtClean="0"/>
              <a:pPr/>
              <a:t>10/9/12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82F4-7806-A94F-87CB-481377D89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8529-C0F7-5C47-B6FA-7FA03AE58E12}" type="datetimeFigureOut">
              <a:rPr lang="en-US" smtClean="0"/>
              <a:pPr/>
              <a:t>10/9/12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82F4-7806-A94F-87CB-481377D89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98529-C0F7-5C47-B6FA-7FA03AE58E12}" type="datetimeFigureOut">
              <a:rPr lang="en-US" smtClean="0"/>
              <a:pPr/>
              <a:t>10/9/12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B82F4-7806-A94F-87CB-481377D89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df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pdf"/><Relationship Id="rId6" Type="http://schemas.openxmlformats.org/officeDocument/2006/relationships/image" Target="../media/image29.png"/><Relationship Id="rId7" Type="http://schemas.openxmlformats.org/officeDocument/2006/relationships/image" Target="../media/image30.pdf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32.emf"/><Relationship Id="rId6" Type="http://schemas.openxmlformats.org/officeDocument/2006/relationships/image" Target="../media/image28.pdf"/><Relationship Id="rId7" Type="http://schemas.openxmlformats.org/officeDocument/2006/relationships/image" Target="../media/image29.png"/><Relationship Id="rId8" Type="http://schemas.openxmlformats.org/officeDocument/2006/relationships/image" Target="../media/image30.pdf"/><Relationship Id="rId9" Type="http://schemas.openxmlformats.org/officeDocument/2006/relationships/image" Target="../media/image31.png"/><Relationship Id="rId10" Type="http://schemas.openxmlformats.org/officeDocument/2006/relationships/image" Target="../media/image33.pdf"/><Relationship Id="rId11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df"/><Relationship Id="rId5" Type="http://schemas.openxmlformats.org/officeDocument/2006/relationships/image" Target="../media/image38.png"/><Relationship Id="rId6" Type="http://schemas.openxmlformats.org/officeDocument/2006/relationships/image" Target="../media/image39.pdf"/><Relationship Id="rId7" Type="http://schemas.openxmlformats.org/officeDocument/2006/relationships/image" Target="../media/image40.png"/><Relationship Id="rId8" Type="http://schemas.openxmlformats.org/officeDocument/2006/relationships/image" Target="../media/image41.pdf"/><Relationship Id="rId9" Type="http://schemas.openxmlformats.org/officeDocument/2006/relationships/image" Target="../media/image42.png"/><Relationship Id="rId10" Type="http://schemas.openxmlformats.org/officeDocument/2006/relationships/image" Target="../media/image33.pdf"/><Relationship Id="rId11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df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df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df"/><Relationship Id="rId3" Type="http://schemas.openxmlformats.org/officeDocument/2006/relationships/image" Target="../media/image36.png"/><Relationship Id="rId4" Type="http://schemas.openxmlformats.org/officeDocument/2006/relationships/image" Target="../media/image43.jpeg"/><Relationship Id="rId5" Type="http://schemas.openxmlformats.org/officeDocument/2006/relationships/image" Target="../media/image37.pdf"/><Relationship Id="rId6" Type="http://schemas.openxmlformats.org/officeDocument/2006/relationships/image" Target="../media/image38.png"/><Relationship Id="rId7" Type="http://schemas.openxmlformats.org/officeDocument/2006/relationships/image" Target="../media/image39.pdf"/><Relationship Id="rId8" Type="http://schemas.openxmlformats.org/officeDocument/2006/relationships/image" Target="../media/image40.png"/><Relationship Id="rId9" Type="http://schemas.openxmlformats.org/officeDocument/2006/relationships/image" Target="../media/image41.pdf"/><Relationship Id="rId10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df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df"/><Relationship Id="rId3" Type="http://schemas.openxmlformats.org/officeDocument/2006/relationships/image" Target="../media/image36.png"/><Relationship Id="rId4" Type="http://schemas.openxmlformats.org/officeDocument/2006/relationships/image" Target="../media/image46.png"/><Relationship Id="rId5" Type="http://schemas.openxmlformats.org/officeDocument/2006/relationships/image" Target="../media/image37.pdf"/><Relationship Id="rId6" Type="http://schemas.openxmlformats.org/officeDocument/2006/relationships/image" Target="../media/image38.png"/><Relationship Id="rId7" Type="http://schemas.openxmlformats.org/officeDocument/2006/relationships/image" Target="../media/image39.pdf"/><Relationship Id="rId8" Type="http://schemas.openxmlformats.org/officeDocument/2006/relationships/image" Target="../media/image40.png"/><Relationship Id="rId9" Type="http://schemas.openxmlformats.org/officeDocument/2006/relationships/image" Target="../media/image41.pdf"/><Relationship Id="rId10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35.pdf"/><Relationship Id="rId5" Type="http://schemas.openxmlformats.org/officeDocument/2006/relationships/image" Target="../media/image36.png"/><Relationship Id="rId6" Type="http://schemas.openxmlformats.org/officeDocument/2006/relationships/image" Target="../media/image37.pdf"/><Relationship Id="rId7" Type="http://schemas.openxmlformats.org/officeDocument/2006/relationships/image" Target="../media/image38.png"/><Relationship Id="rId8" Type="http://schemas.openxmlformats.org/officeDocument/2006/relationships/image" Target="../media/image39.pdf"/><Relationship Id="rId9" Type="http://schemas.openxmlformats.org/officeDocument/2006/relationships/image" Target="../media/image40.png"/><Relationship Id="rId10" Type="http://schemas.openxmlformats.org/officeDocument/2006/relationships/image" Target="../media/image41.pdf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df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35.pdf"/><Relationship Id="rId6" Type="http://schemas.openxmlformats.org/officeDocument/2006/relationships/image" Target="../media/image36.png"/><Relationship Id="rId7" Type="http://schemas.openxmlformats.org/officeDocument/2006/relationships/image" Target="../media/image37.pdf"/><Relationship Id="rId8" Type="http://schemas.openxmlformats.org/officeDocument/2006/relationships/image" Target="../media/image38.png"/><Relationship Id="rId9" Type="http://schemas.openxmlformats.org/officeDocument/2006/relationships/image" Target="../media/image39.pdf"/><Relationship Id="rId10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54.png"/><Relationship Id="rId5" Type="http://schemas.openxmlformats.org/officeDocument/2006/relationships/image" Target="../media/image37.pdf"/><Relationship Id="rId6" Type="http://schemas.openxmlformats.org/officeDocument/2006/relationships/image" Target="../media/image38.png"/><Relationship Id="rId7" Type="http://schemas.openxmlformats.org/officeDocument/2006/relationships/image" Target="../media/image39.pdf"/><Relationship Id="rId8" Type="http://schemas.openxmlformats.org/officeDocument/2006/relationships/image" Target="../media/image40.png"/><Relationship Id="rId9" Type="http://schemas.openxmlformats.org/officeDocument/2006/relationships/image" Target="../media/image41.pdf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df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35.pdf"/><Relationship Id="rId5" Type="http://schemas.openxmlformats.org/officeDocument/2006/relationships/image" Target="../media/image36.png"/><Relationship Id="rId6" Type="http://schemas.openxmlformats.org/officeDocument/2006/relationships/image" Target="../media/image37.pdf"/><Relationship Id="rId7" Type="http://schemas.openxmlformats.org/officeDocument/2006/relationships/image" Target="../media/image38.png"/><Relationship Id="rId8" Type="http://schemas.openxmlformats.org/officeDocument/2006/relationships/image" Target="../media/image39.pdf"/><Relationship Id="rId9" Type="http://schemas.openxmlformats.org/officeDocument/2006/relationships/image" Target="../media/image40.png"/><Relationship Id="rId10" Type="http://schemas.openxmlformats.org/officeDocument/2006/relationships/image" Target="../media/image41.pd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df"/><Relationship Id="rId12" Type="http://schemas.openxmlformats.org/officeDocument/2006/relationships/image" Target="../media/image66.png"/><Relationship Id="rId13" Type="http://schemas.openxmlformats.org/officeDocument/2006/relationships/image" Target="../media/image67.pdf"/><Relationship Id="rId14" Type="http://schemas.openxmlformats.org/officeDocument/2006/relationships/image" Target="../media/image68.png"/><Relationship Id="rId15" Type="http://schemas.openxmlformats.org/officeDocument/2006/relationships/image" Target="../media/image69.pdf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df"/><Relationship Id="rId4" Type="http://schemas.openxmlformats.org/officeDocument/2006/relationships/image" Target="../media/image58.png"/><Relationship Id="rId5" Type="http://schemas.openxmlformats.org/officeDocument/2006/relationships/image" Target="../media/image59.pdf"/><Relationship Id="rId6" Type="http://schemas.openxmlformats.org/officeDocument/2006/relationships/image" Target="../media/image60.png"/><Relationship Id="rId7" Type="http://schemas.openxmlformats.org/officeDocument/2006/relationships/image" Target="../media/image61.pdf"/><Relationship Id="rId8" Type="http://schemas.openxmlformats.org/officeDocument/2006/relationships/image" Target="../media/image62.png"/><Relationship Id="rId9" Type="http://schemas.openxmlformats.org/officeDocument/2006/relationships/image" Target="../media/image63.pdf"/><Relationship Id="rId10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1.png"/><Relationship Id="rId5" Type="http://schemas.openxmlformats.org/officeDocument/2006/relationships/image" Target="../media/image77.png"/><Relationship Id="rId6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1.png"/><Relationship Id="rId5" Type="http://schemas.openxmlformats.org/officeDocument/2006/relationships/image" Target="../media/image77.png"/><Relationship Id="rId6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df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72.png"/><Relationship Id="rId6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d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Indoor Segmentation and Support Inference from RGBD Images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Nathan </a:t>
            </a:r>
            <a:r>
              <a:rPr lang="en-US" dirty="0" err="1" smtClean="0">
                <a:solidFill>
                  <a:schemeClr val="tx1"/>
                </a:solidFill>
              </a:rPr>
              <a:t>Silberman</a:t>
            </a:r>
            <a:r>
              <a:rPr lang="en-US" dirty="0" smtClean="0">
                <a:solidFill>
                  <a:schemeClr val="tx1"/>
                </a:solidFill>
              </a:rPr>
              <a:t>, Derek </a:t>
            </a:r>
            <a:r>
              <a:rPr lang="en-US" dirty="0" err="1" smtClean="0">
                <a:solidFill>
                  <a:schemeClr val="tx1"/>
                </a:solidFill>
              </a:rPr>
              <a:t>Hoiem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Pushmeet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Kohli</a:t>
            </a:r>
            <a:r>
              <a:rPr lang="en-US" dirty="0" smtClean="0">
                <a:solidFill>
                  <a:schemeClr val="tx1"/>
                </a:solidFill>
              </a:rPr>
              <a:t>, Rob Fergus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Quality Support Labels</a:t>
            </a:r>
            <a:endParaRPr lang="en-US" dirty="0"/>
          </a:p>
        </p:txBody>
      </p:sp>
      <p:pic>
        <p:nvPicPr>
          <p:cNvPr id="19" name="Content Placeholder 18" descr="img_regions_921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21789" r="-21789"/>
              <a:stretch>
                <a:fillRect/>
              </a:stretch>
            </p:blipFill>
          </mc:Choice>
          <mc:Fallback>
            <p:blipFill>
              <a:blip r:embed="rId3"/>
              <a:srcRect l="-21789" r="-21789"/>
              <a:stretch>
                <a:fillRect/>
              </a:stretch>
            </p:blipFill>
          </mc:Fallback>
        </mc:AlternateContent>
        <p:spPr>
          <a:xfrm>
            <a:off x="164054" y="1256008"/>
            <a:ext cx="8800601" cy="4839991"/>
          </a:xfrm>
        </p:spPr>
      </p:pic>
      <p:cxnSp>
        <p:nvCxnSpPr>
          <p:cNvPr id="35" name="Straight Arrow Connector 34"/>
          <p:cNvCxnSpPr/>
          <p:nvPr/>
        </p:nvCxnSpPr>
        <p:spPr>
          <a:xfrm>
            <a:off x="4187831" y="4501768"/>
            <a:ext cx="1858818" cy="1383142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6584471" y="4719607"/>
            <a:ext cx="1086158" cy="1588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711155" y="3603956"/>
            <a:ext cx="2251363" cy="1762715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3941018" y="3475889"/>
            <a:ext cx="728791" cy="1588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4459844" y="3367377"/>
            <a:ext cx="315467" cy="1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6200000" flipH="1">
            <a:off x="2517193" y="3667189"/>
            <a:ext cx="673902" cy="346363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6200000" flipH="1">
            <a:off x="3523909" y="3469886"/>
            <a:ext cx="726731" cy="300181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>
            <a:off x="6192908" y="3240982"/>
            <a:ext cx="523286" cy="1588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>
            <a:off x="6646348" y="3079425"/>
            <a:ext cx="372560" cy="173976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5400000">
            <a:off x="7170391" y="3373136"/>
            <a:ext cx="523286" cy="1588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6200000" flipH="1">
            <a:off x="848247" y="4590743"/>
            <a:ext cx="2105013" cy="483321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>
            <a:off x="2142415" y="2282192"/>
            <a:ext cx="407457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5821325" y="1965158"/>
            <a:ext cx="450647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286536" y="2132968"/>
            <a:ext cx="450647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10800000" flipV="1">
            <a:off x="3511859" y="1659980"/>
            <a:ext cx="542268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rot="10800000">
            <a:off x="6745640" y="1416050"/>
            <a:ext cx="326928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rot="10800000">
            <a:off x="6734576" y="1741776"/>
            <a:ext cx="326928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rot="10800000">
            <a:off x="6734576" y="2129792"/>
            <a:ext cx="326928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960485" y="6395970"/>
            <a:ext cx="30193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Support from behind</a:t>
            </a:r>
            <a:endParaRPr lang="en-US" sz="2200" dirty="0"/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3796755" y="6302785"/>
            <a:ext cx="914400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1348465" y="6304373"/>
            <a:ext cx="621254" cy="1588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30894" y="6384581"/>
            <a:ext cx="27219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Support from below</a:t>
            </a:r>
            <a:endParaRPr lang="en-US" sz="2200" dirty="0"/>
          </a:p>
        </p:txBody>
      </p:sp>
      <p:sp>
        <p:nvSpPr>
          <p:cNvPr id="78" name="Plus 77"/>
          <p:cNvSpPr/>
          <p:nvPr/>
        </p:nvSpPr>
        <p:spPr>
          <a:xfrm>
            <a:off x="7432828" y="6119862"/>
            <a:ext cx="344395" cy="338328"/>
          </a:xfrm>
          <a:prstGeom prst="mathPlus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5641474" y="6384581"/>
            <a:ext cx="35025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Support from</a:t>
            </a:r>
            <a:r>
              <a:rPr lang="en-US" sz="2200" dirty="0" smtClean="0"/>
              <a:t> </a:t>
            </a:r>
            <a:r>
              <a:rPr lang="en-US" sz="2200" dirty="0" smtClean="0"/>
              <a:t>hidden region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40358" y="2678546"/>
            <a:ext cx="2667006" cy="1350818"/>
          </a:xfrm>
          <a:prstGeom prst="roundRect">
            <a:avLst/>
          </a:prstGeom>
          <a:solidFill>
            <a:srgbClr val="953735"/>
          </a:solidFill>
          <a:ln>
            <a:solidFill>
              <a:srgbClr val="9537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Segmentation</a:t>
            </a:r>
            <a:endParaRPr lang="en-US" sz="3000" dirty="0"/>
          </a:p>
        </p:txBody>
      </p:sp>
      <p:sp>
        <p:nvSpPr>
          <p:cNvPr id="4" name="Rounded Rectangle 3"/>
          <p:cNvSpPr/>
          <p:nvPr/>
        </p:nvSpPr>
        <p:spPr>
          <a:xfrm>
            <a:off x="6892637" y="2678546"/>
            <a:ext cx="2013527" cy="13508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Support Inference</a:t>
            </a:r>
            <a:endParaRPr lang="en-US" sz="3000" dirty="0"/>
          </a:p>
        </p:txBody>
      </p:sp>
      <p:sp>
        <p:nvSpPr>
          <p:cNvPr id="5" name="Rounded Rectangle 4"/>
          <p:cNvSpPr/>
          <p:nvPr/>
        </p:nvSpPr>
        <p:spPr>
          <a:xfrm>
            <a:off x="175498" y="2678546"/>
            <a:ext cx="1997364" cy="13508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RGBD Image</a:t>
            </a:r>
            <a:endParaRPr lang="en-US" sz="3000" dirty="0"/>
          </a:p>
        </p:txBody>
      </p:sp>
      <p:sp>
        <p:nvSpPr>
          <p:cNvPr id="6" name="Right Arrow 5"/>
          <p:cNvSpPr/>
          <p:nvPr/>
        </p:nvSpPr>
        <p:spPr>
          <a:xfrm>
            <a:off x="2378358" y="3105732"/>
            <a:ext cx="508000" cy="4040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121392" y="3105732"/>
            <a:ext cx="508000" cy="4040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3846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own Arrow 37"/>
          <p:cNvSpPr/>
          <p:nvPr/>
        </p:nvSpPr>
        <p:spPr>
          <a:xfrm>
            <a:off x="1291748" y="1912764"/>
            <a:ext cx="336505" cy="3236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551_dep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457" y="1267417"/>
            <a:ext cx="1524076" cy="1143057"/>
          </a:xfrm>
          <a:prstGeom prst="rect">
            <a:avLst/>
          </a:prstGeom>
        </p:spPr>
      </p:pic>
      <p:pic>
        <p:nvPicPr>
          <p:cNvPr id="5" name="Picture 4" descr="551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403" y="1348952"/>
            <a:ext cx="1268566" cy="951425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2850488" y="1267417"/>
            <a:ext cx="2757176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 flipH="1" flipV="1">
            <a:off x="5036930" y="1839740"/>
            <a:ext cx="1141469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849694" y="2408886"/>
            <a:ext cx="2757176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2280547" y="1837357"/>
            <a:ext cx="1141469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0800000">
            <a:off x="2081180" y="1665204"/>
            <a:ext cx="759002" cy="1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Elbow Connector 122"/>
          <p:cNvCxnSpPr/>
          <p:nvPr/>
        </p:nvCxnSpPr>
        <p:spPr>
          <a:xfrm>
            <a:off x="-10149840" y="4090182"/>
            <a:ext cx="192872" cy="1272413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721005" y="1399610"/>
            <a:ext cx="1360175" cy="49512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Input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22034"/>
            <a:ext cx="8229600" cy="1143000"/>
          </a:xfrm>
        </p:spPr>
        <p:txBody>
          <a:bodyPr/>
          <a:lstStyle/>
          <a:p>
            <a:r>
              <a:rPr lang="en-US" dirty="0" smtClean="0"/>
              <a:t>Scene Parsing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own Arrow 51"/>
          <p:cNvSpPr/>
          <p:nvPr/>
        </p:nvSpPr>
        <p:spPr>
          <a:xfrm>
            <a:off x="1275895" y="3409655"/>
            <a:ext cx="336505" cy="3236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551_point_clou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891" y="2408022"/>
            <a:ext cx="2622363" cy="1966772"/>
          </a:xfrm>
          <a:prstGeom prst="rect">
            <a:avLst/>
          </a:prstGeom>
        </p:spPr>
      </p:pic>
      <p:sp>
        <p:nvSpPr>
          <p:cNvPr id="38" name="Down Arrow 37"/>
          <p:cNvSpPr/>
          <p:nvPr/>
        </p:nvSpPr>
        <p:spPr>
          <a:xfrm>
            <a:off x="1291748" y="1912764"/>
            <a:ext cx="336505" cy="3236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551_dept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789" y="1267417"/>
            <a:ext cx="1524076" cy="1143057"/>
          </a:xfrm>
          <a:prstGeom prst="rect">
            <a:avLst/>
          </a:prstGeom>
        </p:spPr>
      </p:pic>
      <p:pic>
        <p:nvPicPr>
          <p:cNvPr id="5" name="Picture 4" descr="551_rg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735" y="1348952"/>
            <a:ext cx="1268566" cy="95142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44238" y="2378324"/>
            <a:ext cx="2312120" cy="1031331"/>
          </a:xfrm>
          <a:prstGeom prst="roundRect">
            <a:avLst/>
          </a:prstGeom>
          <a:solidFill>
            <a:srgbClr val="953735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/>
              <a:buChar char="•"/>
            </a:pPr>
            <a:r>
              <a:rPr lang="en-US" dirty="0" smtClean="0"/>
              <a:t> Major Surfaces</a:t>
            </a:r>
          </a:p>
          <a:p>
            <a:pPr>
              <a:buFont typeface="Arial"/>
              <a:buChar char="•"/>
            </a:pPr>
            <a:r>
              <a:rPr lang="en-US" dirty="0" smtClean="0"/>
              <a:t> Surface </a:t>
            </a:r>
            <a:r>
              <a:rPr lang="en-US" dirty="0" err="1" smtClean="0"/>
              <a:t>Normals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Aligned Point Cloud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858820" y="1267417"/>
            <a:ext cx="275717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 flipH="1" flipV="1">
            <a:off x="5045262" y="1839740"/>
            <a:ext cx="114146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858026" y="2408886"/>
            <a:ext cx="275717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2288879" y="1837357"/>
            <a:ext cx="114146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0800000" flipV="1">
            <a:off x="2081180" y="1665201"/>
            <a:ext cx="767334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551_aligned_normal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222" y="2617533"/>
            <a:ext cx="1967623" cy="1474850"/>
          </a:xfrm>
          <a:prstGeom prst="rect">
            <a:avLst/>
          </a:prstGeom>
        </p:spPr>
      </p:pic>
      <p:pic>
        <p:nvPicPr>
          <p:cNvPr id="40" name="Picture 39" descr="551_plane_inlier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2106" y="2617533"/>
            <a:ext cx="1967623" cy="1474850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2848514" y="2517447"/>
            <a:ext cx="6230356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851846" y="4134219"/>
            <a:ext cx="6230356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 flipV="1">
            <a:off x="2041795" y="3324167"/>
            <a:ext cx="1616772" cy="3331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6200000" flipV="1">
            <a:off x="8268819" y="3325756"/>
            <a:ext cx="1616772" cy="3331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0800000" flipV="1">
            <a:off x="2556360" y="2912416"/>
            <a:ext cx="292155" cy="1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Elbow Connector 122"/>
          <p:cNvCxnSpPr/>
          <p:nvPr/>
        </p:nvCxnSpPr>
        <p:spPr>
          <a:xfrm>
            <a:off x="-10149840" y="4090182"/>
            <a:ext cx="192872" cy="1272413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721005" y="1417638"/>
            <a:ext cx="1360175" cy="4951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Input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122034"/>
            <a:ext cx="8229600" cy="1143000"/>
          </a:xfrm>
        </p:spPr>
        <p:txBody>
          <a:bodyPr/>
          <a:lstStyle/>
          <a:p>
            <a:r>
              <a:rPr lang="en-US" dirty="0" smtClean="0"/>
              <a:t>Scene Parsing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Down Arrow 52"/>
          <p:cNvSpPr/>
          <p:nvPr/>
        </p:nvSpPr>
        <p:spPr>
          <a:xfrm>
            <a:off x="1237795" y="4374794"/>
            <a:ext cx="336505" cy="3236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51"/>
          <p:cNvSpPr/>
          <p:nvPr/>
        </p:nvSpPr>
        <p:spPr>
          <a:xfrm>
            <a:off x="1275895" y="3409655"/>
            <a:ext cx="336505" cy="3236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551_point_clou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891" y="2408022"/>
            <a:ext cx="2622363" cy="1966772"/>
          </a:xfrm>
          <a:prstGeom prst="rect">
            <a:avLst/>
          </a:prstGeom>
        </p:spPr>
      </p:pic>
      <p:sp>
        <p:nvSpPr>
          <p:cNvPr id="38" name="Down Arrow 37"/>
          <p:cNvSpPr/>
          <p:nvPr/>
        </p:nvSpPr>
        <p:spPr>
          <a:xfrm>
            <a:off x="1291748" y="1912764"/>
            <a:ext cx="336505" cy="3236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551_dept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244" y="1269107"/>
            <a:ext cx="1524076" cy="1143057"/>
          </a:xfrm>
          <a:prstGeom prst="rect">
            <a:avLst/>
          </a:prstGeom>
        </p:spPr>
      </p:pic>
      <p:pic>
        <p:nvPicPr>
          <p:cNvPr id="5" name="Picture 4" descr="551_rg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190" y="1350642"/>
            <a:ext cx="1268566" cy="95142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21005" y="1417638"/>
            <a:ext cx="1360175" cy="4951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Input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44238" y="2378324"/>
            <a:ext cx="2312120" cy="10313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/>
              <a:buChar char="•"/>
            </a:pPr>
            <a:r>
              <a:rPr lang="en-US" dirty="0" smtClean="0"/>
              <a:t> Major Surfaces</a:t>
            </a:r>
          </a:p>
          <a:p>
            <a:pPr>
              <a:buFont typeface="Arial"/>
              <a:buChar char="•"/>
            </a:pPr>
            <a:r>
              <a:rPr lang="en-US" dirty="0" smtClean="0"/>
              <a:t> Surface </a:t>
            </a:r>
            <a:r>
              <a:rPr lang="en-US" dirty="0" err="1" smtClean="0"/>
              <a:t>Normals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Aligned Point Cloud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245033" y="3805570"/>
            <a:ext cx="2312120" cy="569224"/>
          </a:xfrm>
          <a:prstGeom prst="roundRect">
            <a:avLst/>
          </a:prstGeom>
          <a:solidFill>
            <a:srgbClr val="953735"/>
          </a:solidFill>
          <a:ln>
            <a:solidFill>
              <a:srgbClr val="9537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Segmentation</a:t>
            </a:r>
            <a:endParaRPr lang="en-US" dirty="0"/>
          </a:p>
        </p:txBody>
      </p:sp>
      <p:pic>
        <p:nvPicPr>
          <p:cNvPr id="26" name="Picture 25" descr="551_stage_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742" y="4374794"/>
            <a:ext cx="2679474" cy="1983931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2847275" y="1269107"/>
            <a:ext cx="275717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 flipH="1" flipV="1">
            <a:off x="5033717" y="1841430"/>
            <a:ext cx="114146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846481" y="2410576"/>
            <a:ext cx="275717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2277334" y="1839047"/>
            <a:ext cx="114146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3" idx="3"/>
          </p:cNvCxnSpPr>
          <p:nvPr/>
        </p:nvCxnSpPr>
        <p:spPr>
          <a:xfrm rot="10800000">
            <a:off x="2081181" y="1665202"/>
            <a:ext cx="770667" cy="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551_aligned_normal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5222" y="2617533"/>
            <a:ext cx="1967623" cy="1474850"/>
          </a:xfrm>
          <a:prstGeom prst="rect">
            <a:avLst/>
          </a:prstGeom>
        </p:spPr>
      </p:pic>
      <p:pic>
        <p:nvPicPr>
          <p:cNvPr id="40" name="Picture 39" descr="551_plane_inli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2106" y="2617533"/>
            <a:ext cx="1967623" cy="1474850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2848514" y="2517447"/>
            <a:ext cx="623035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851846" y="4134219"/>
            <a:ext cx="623035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 flipV="1">
            <a:off x="2041795" y="3324167"/>
            <a:ext cx="1616772" cy="33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6200000" flipV="1">
            <a:off x="8268819" y="3325756"/>
            <a:ext cx="1616772" cy="33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0800000" flipV="1">
            <a:off x="2556360" y="2912416"/>
            <a:ext cx="292155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1834015" y="5362645"/>
            <a:ext cx="2149398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4669586" y="5370080"/>
            <a:ext cx="2149398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907920" y="4288740"/>
            <a:ext cx="2837159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907920" y="6438138"/>
            <a:ext cx="2835571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Elbow Connector 122"/>
          <p:cNvCxnSpPr/>
          <p:nvPr/>
        </p:nvCxnSpPr>
        <p:spPr>
          <a:xfrm>
            <a:off x="-10149840" y="4090182"/>
            <a:ext cx="192872" cy="1272413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>
            <a:stCxn id="20" idx="3"/>
          </p:cNvCxnSpPr>
          <p:nvPr/>
        </p:nvCxnSpPr>
        <p:spPr>
          <a:xfrm>
            <a:off x="2557153" y="4090182"/>
            <a:ext cx="158780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10800000">
            <a:off x="2715933" y="5364183"/>
            <a:ext cx="186710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rot="5400000" flipH="1" flipV="1">
            <a:off x="2079727" y="4726389"/>
            <a:ext cx="1272413" cy="1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122034"/>
            <a:ext cx="8229600" cy="1143000"/>
          </a:xfrm>
        </p:spPr>
        <p:txBody>
          <a:bodyPr/>
          <a:lstStyle/>
          <a:p>
            <a:r>
              <a:rPr lang="en-US" dirty="0" smtClean="0"/>
              <a:t>Scene Parsing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51_stage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807" y="1385455"/>
            <a:ext cx="6030388" cy="44650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0" y="6167120"/>
            <a:ext cx="851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Segmentation Scheme similar to: </a:t>
            </a:r>
            <a:r>
              <a:rPr lang="en-US" b="1" dirty="0" smtClean="0"/>
              <a:t>Recovering Occlusion Boundaries from a Single Image</a:t>
            </a:r>
            <a:r>
              <a:rPr lang="en-US" dirty="0" smtClean="0"/>
              <a:t> D. </a:t>
            </a:r>
            <a:r>
              <a:rPr lang="en-US" dirty="0" err="1" smtClean="0"/>
              <a:t>Hoiem</a:t>
            </a:r>
            <a:r>
              <a:rPr lang="en-US" dirty="0" smtClean="0"/>
              <a:t>, A.N. Stein, A.A. </a:t>
            </a:r>
            <a:r>
              <a:rPr lang="en-US" dirty="0" err="1" smtClean="0"/>
              <a:t>Efros</a:t>
            </a:r>
            <a:r>
              <a:rPr lang="en-US" dirty="0" smtClean="0"/>
              <a:t>, and M. </a:t>
            </a:r>
            <a:r>
              <a:rPr lang="en-US" smtClean="0"/>
              <a:t>Hebert, ICCV </a:t>
            </a:r>
            <a:r>
              <a:rPr lang="en-US" dirty="0" smtClean="0"/>
              <a:t>2007.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220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Hierarchical Segmentation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04800" y="6167120"/>
            <a:ext cx="851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Segmentation Scheme similar to: </a:t>
            </a:r>
            <a:r>
              <a:rPr lang="en-US" b="1" dirty="0" smtClean="0"/>
              <a:t>Recovering Occlusion Boundaries from a Single Image</a:t>
            </a:r>
            <a:r>
              <a:rPr lang="en-US" dirty="0" smtClean="0"/>
              <a:t> D. </a:t>
            </a:r>
            <a:r>
              <a:rPr lang="en-US" dirty="0" err="1" smtClean="0"/>
              <a:t>Hoiem</a:t>
            </a:r>
            <a:r>
              <a:rPr lang="en-US" dirty="0" smtClean="0"/>
              <a:t>, A.N. Stein, A.A. </a:t>
            </a:r>
            <a:r>
              <a:rPr lang="en-US" dirty="0" err="1" smtClean="0"/>
              <a:t>Efros</a:t>
            </a:r>
            <a:r>
              <a:rPr lang="en-US" dirty="0" smtClean="0"/>
              <a:t>, and M. </a:t>
            </a:r>
            <a:r>
              <a:rPr lang="en-US" smtClean="0"/>
              <a:t>Hebert, ICCV </a:t>
            </a:r>
            <a:r>
              <a:rPr lang="en-US" dirty="0" smtClean="0"/>
              <a:t>2007. </a:t>
            </a:r>
            <a:endParaRPr lang="en-US" dirty="0"/>
          </a:p>
        </p:txBody>
      </p:sp>
      <p:pic>
        <p:nvPicPr>
          <p:cNvPr id="15" name="Picture 14" descr="551_stage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807" y="1385455"/>
            <a:ext cx="6039043" cy="4471416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457200" y="1220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Hierarchical Segmentation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04800" y="6167120"/>
            <a:ext cx="851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Segmentation Scheme similar to: </a:t>
            </a:r>
            <a:r>
              <a:rPr lang="en-US" b="1" dirty="0" smtClean="0"/>
              <a:t>Recovering Occlusion Boundaries from a Single Image</a:t>
            </a:r>
            <a:r>
              <a:rPr lang="en-US" dirty="0" smtClean="0"/>
              <a:t> D. </a:t>
            </a:r>
            <a:r>
              <a:rPr lang="en-US" dirty="0" err="1" smtClean="0"/>
              <a:t>Hoiem</a:t>
            </a:r>
            <a:r>
              <a:rPr lang="en-US" dirty="0" smtClean="0"/>
              <a:t>, A.N. Stein, A.A. </a:t>
            </a:r>
            <a:r>
              <a:rPr lang="en-US" dirty="0" err="1" smtClean="0"/>
              <a:t>Efros</a:t>
            </a:r>
            <a:r>
              <a:rPr lang="en-US" dirty="0" smtClean="0"/>
              <a:t>, and M. </a:t>
            </a:r>
            <a:r>
              <a:rPr lang="en-US" smtClean="0"/>
              <a:t>Hebert, ICCV </a:t>
            </a:r>
            <a:r>
              <a:rPr lang="en-US" dirty="0" smtClean="0"/>
              <a:t>2007. </a:t>
            </a:r>
            <a:endParaRPr lang="en-US" dirty="0"/>
          </a:p>
        </p:txBody>
      </p:sp>
      <p:pic>
        <p:nvPicPr>
          <p:cNvPr id="5" name="Picture 4" descr="551_stage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806" y="1385454"/>
            <a:ext cx="6039044" cy="447141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1220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Hierarchical Segmentation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04800" y="6167120"/>
            <a:ext cx="851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Segmentation Scheme similar to: </a:t>
            </a:r>
            <a:r>
              <a:rPr lang="en-US" b="1" dirty="0" smtClean="0"/>
              <a:t>Recovering Occlusion Boundaries from a Single Image</a:t>
            </a:r>
            <a:r>
              <a:rPr lang="en-US" dirty="0" smtClean="0"/>
              <a:t> D. </a:t>
            </a:r>
            <a:r>
              <a:rPr lang="en-US" dirty="0" err="1" smtClean="0"/>
              <a:t>Hoiem</a:t>
            </a:r>
            <a:r>
              <a:rPr lang="en-US" dirty="0" smtClean="0"/>
              <a:t>, A.N. Stein, A.A. </a:t>
            </a:r>
            <a:r>
              <a:rPr lang="en-US" dirty="0" err="1" smtClean="0"/>
              <a:t>Efros</a:t>
            </a:r>
            <a:r>
              <a:rPr lang="en-US" dirty="0" smtClean="0"/>
              <a:t>, and M. </a:t>
            </a:r>
            <a:r>
              <a:rPr lang="en-US" smtClean="0"/>
              <a:t>Hebert, ICCV </a:t>
            </a:r>
            <a:r>
              <a:rPr lang="en-US" dirty="0" smtClean="0"/>
              <a:t>2007. </a:t>
            </a:r>
            <a:endParaRPr lang="en-US" dirty="0"/>
          </a:p>
        </p:txBody>
      </p:sp>
      <p:pic>
        <p:nvPicPr>
          <p:cNvPr id="6" name="Picture 5" descr="551_stage_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806" y="1385454"/>
            <a:ext cx="6039041" cy="447141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220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Hierarchical Segmentation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04800" y="6167120"/>
            <a:ext cx="851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Segmentation Scheme similar to: </a:t>
            </a:r>
            <a:r>
              <a:rPr lang="en-US" b="1" dirty="0" smtClean="0"/>
              <a:t>Recovering Occlusion Boundaries from a Single Image</a:t>
            </a:r>
            <a:r>
              <a:rPr lang="en-US" dirty="0" smtClean="0"/>
              <a:t> D. </a:t>
            </a:r>
            <a:r>
              <a:rPr lang="en-US" dirty="0" err="1" smtClean="0"/>
              <a:t>Hoiem</a:t>
            </a:r>
            <a:r>
              <a:rPr lang="en-US" dirty="0" smtClean="0"/>
              <a:t>, A.N. Stein, A.A. </a:t>
            </a:r>
            <a:r>
              <a:rPr lang="en-US" dirty="0" err="1" smtClean="0"/>
              <a:t>Efros</a:t>
            </a:r>
            <a:r>
              <a:rPr lang="en-US" dirty="0" smtClean="0"/>
              <a:t>, and M. </a:t>
            </a:r>
            <a:r>
              <a:rPr lang="en-US" smtClean="0"/>
              <a:t>Hebert, ICCV </a:t>
            </a:r>
            <a:r>
              <a:rPr lang="en-US" dirty="0" smtClean="0"/>
              <a:t>2007. </a:t>
            </a:r>
            <a:endParaRPr lang="en-US" dirty="0"/>
          </a:p>
        </p:txBody>
      </p:sp>
      <p:pic>
        <p:nvPicPr>
          <p:cNvPr id="5" name="Picture 4" descr="551_stage_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806" y="1385454"/>
            <a:ext cx="6039041" cy="447141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220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Hierarchical Segmentation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Goal: Infer Support for Every Region</a:t>
            </a:r>
            <a:endParaRPr lang="en-US" dirty="0"/>
          </a:p>
        </p:txBody>
      </p:sp>
      <p:pic>
        <p:nvPicPr>
          <p:cNvPr id="9" name="Picture 8" descr="1110_rgb.jpg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308547" y="1272363"/>
            <a:ext cx="6896359" cy="544554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5584282" y="6338916"/>
            <a:ext cx="343327" cy="297707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6176986" y="4355071"/>
            <a:ext cx="299454" cy="292106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3625278" y="4545578"/>
            <a:ext cx="584213" cy="1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2363186" y="4007248"/>
            <a:ext cx="495492" cy="255184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2716500" y="4075127"/>
            <a:ext cx="702052" cy="1588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3133584" y="3986872"/>
            <a:ext cx="759381" cy="295932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4591807" y="4426153"/>
            <a:ext cx="702052" cy="1588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3959911" y="4296645"/>
            <a:ext cx="702052" cy="1588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4092451" y="5193252"/>
            <a:ext cx="1602180" cy="653784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1894619" y="4236307"/>
            <a:ext cx="2445871" cy="2242936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1894091" y="3665240"/>
            <a:ext cx="409945" cy="152400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6469624" y="4454530"/>
            <a:ext cx="1198336" cy="182105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7359713" y="3168101"/>
            <a:ext cx="1711764" cy="848900"/>
          </a:xfrm>
          <a:prstGeom prst="roundRect">
            <a:avLst/>
          </a:prstGeom>
          <a:solidFill>
            <a:srgbClr val="008000"/>
          </a:solidFill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Lamp Supported by Nightstand</a:t>
            </a:r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153046" y="2993833"/>
            <a:ext cx="1711764" cy="848900"/>
          </a:xfrm>
          <a:prstGeom prst="roundRect">
            <a:avLst/>
          </a:prstGeom>
          <a:solidFill>
            <a:srgbClr val="008000"/>
          </a:solidFill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Nightstand Supported by Floor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Down Arrow 52"/>
          <p:cNvSpPr/>
          <p:nvPr/>
        </p:nvSpPr>
        <p:spPr>
          <a:xfrm>
            <a:off x="1237795" y="4374794"/>
            <a:ext cx="336505" cy="3236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51"/>
          <p:cNvSpPr/>
          <p:nvPr/>
        </p:nvSpPr>
        <p:spPr>
          <a:xfrm>
            <a:off x="1275895" y="3409655"/>
            <a:ext cx="336505" cy="3236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551_point_clou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891" y="2408022"/>
            <a:ext cx="2622363" cy="1966772"/>
          </a:xfrm>
          <a:prstGeom prst="rect">
            <a:avLst/>
          </a:prstGeom>
        </p:spPr>
      </p:pic>
      <p:sp>
        <p:nvSpPr>
          <p:cNvPr id="38" name="Down Arrow 37"/>
          <p:cNvSpPr/>
          <p:nvPr/>
        </p:nvSpPr>
        <p:spPr>
          <a:xfrm>
            <a:off x="1291748" y="1912764"/>
            <a:ext cx="336505" cy="3236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551_dept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244" y="1269107"/>
            <a:ext cx="1524076" cy="1143057"/>
          </a:xfrm>
          <a:prstGeom prst="rect">
            <a:avLst/>
          </a:prstGeom>
        </p:spPr>
      </p:pic>
      <p:pic>
        <p:nvPicPr>
          <p:cNvPr id="5" name="Picture 4" descr="551_rg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190" y="1350642"/>
            <a:ext cx="1268566" cy="95142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21005" y="1417638"/>
            <a:ext cx="1360175" cy="4951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Input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44238" y="2378324"/>
            <a:ext cx="2312120" cy="10313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/>
              <a:buChar char="•"/>
            </a:pPr>
            <a:r>
              <a:rPr lang="en-US" dirty="0" smtClean="0"/>
              <a:t> Major Surfaces</a:t>
            </a:r>
          </a:p>
          <a:p>
            <a:pPr>
              <a:buFont typeface="Arial"/>
              <a:buChar char="•"/>
            </a:pPr>
            <a:r>
              <a:rPr lang="en-US" dirty="0" smtClean="0"/>
              <a:t> Surface </a:t>
            </a:r>
            <a:r>
              <a:rPr lang="en-US" dirty="0" err="1" smtClean="0"/>
              <a:t>Normals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Aligned Point Cloud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245033" y="3805570"/>
            <a:ext cx="2312120" cy="569224"/>
          </a:xfrm>
          <a:prstGeom prst="roundRect">
            <a:avLst/>
          </a:prstGeom>
          <a:solidFill>
            <a:srgbClr val="953735"/>
          </a:solidFill>
          <a:ln>
            <a:solidFill>
              <a:srgbClr val="9537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Segmentation</a:t>
            </a:r>
            <a:endParaRPr lang="en-US" dirty="0"/>
          </a:p>
        </p:txBody>
      </p:sp>
      <p:pic>
        <p:nvPicPr>
          <p:cNvPr id="26" name="Picture 25" descr="551_stage_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742" y="4374794"/>
            <a:ext cx="2679474" cy="1983931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2847275" y="1269107"/>
            <a:ext cx="275717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 flipH="1" flipV="1">
            <a:off x="5033717" y="1841430"/>
            <a:ext cx="114146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846481" y="2410576"/>
            <a:ext cx="275717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2277334" y="1839047"/>
            <a:ext cx="114146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3" idx="3"/>
          </p:cNvCxnSpPr>
          <p:nvPr/>
        </p:nvCxnSpPr>
        <p:spPr>
          <a:xfrm rot="10800000">
            <a:off x="2081181" y="1665202"/>
            <a:ext cx="770667" cy="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551_aligned_normal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5222" y="2617533"/>
            <a:ext cx="1967623" cy="1474850"/>
          </a:xfrm>
          <a:prstGeom prst="rect">
            <a:avLst/>
          </a:prstGeom>
        </p:spPr>
      </p:pic>
      <p:pic>
        <p:nvPicPr>
          <p:cNvPr id="40" name="Picture 39" descr="551_plane_inli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2106" y="2617533"/>
            <a:ext cx="1967623" cy="1474850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2848514" y="2517447"/>
            <a:ext cx="623035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851846" y="4134219"/>
            <a:ext cx="623035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 flipV="1">
            <a:off x="2041795" y="3324167"/>
            <a:ext cx="1616772" cy="33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6200000" flipV="1">
            <a:off x="8268819" y="3325756"/>
            <a:ext cx="1616772" cy="33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0800000" flipV="1">
            <a:off x="2556360" y="2912416"/>
            <a:ext cx="292155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1834015" y="5362645"/>
            <a:ext cx="2149398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4669586" y="5370080"/>
            <a:ext cx="2149398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907920" y="4288740"/>
            <a:ext cx="2837159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907920" y="6438138"/>
            <a:ext cx="2835571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Elbow Connector 122"/>
          <p:cNvCxnSpPr/>
          <p:nvPr/>
        </p:nvCxnSpPr>
        <p:spPr>
          <a:xfrm>
            <a:off x="-10149840" y="4090182"/>
            <a:ext cx="192872" cy="1272413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>
            <a:stCxn id="20" idx="3"/>
          </p:cNvCxnSpPr>
          <p:nvPr/>
        </p:nvCxnSpPr>
        <p:spPr>
          <a:xfrm>
            <a:off x="2557153" y="4090182"/>
            <a:ext cx="158780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10800000">
            <a:off x="2715933" y="5364183"/>
            <a:ext cx="186710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rot="5400000" flipH="1" flipV="1">
            <a:off x="2079727" y="4726389"/>
            <a:ext cx="1272413" cy="1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/>
        </p:nvSpPr>
        <p:spPr>
          <a:xfrm>
            <a:off x="457200" y="1220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Scene Parsing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Down Arrow 52"/>
          <p:cNvSpPr/>
          <p:nvPr/>
        </p:nvSpPr>
        <p:spPr>
          <a:xfrm>
            <a:off x="1237795" y="4374794"/>
            <a:ext cx="336505" cy="3236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51"/>
          <p:cNvSpPr/>
          <p:nvPr/>
        </p:nvSpPr>
        <p:spPr>
          <a:xfrm>
            <a:off x="1275895" y="3409655"/>
            <a:ext cx="336505" cy="3236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1291748" y="1912764"/>
            <a:ext cx="336505" cy="3236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034"/>
            <a:ext cx="8229600" cy="1143000"/>
          </a:xfrm>
        </p:spPr>
        <p:txBody>
          <a:bodyPr/>
          <a:lstStyle/>
          <a:p>
            <a:r>
              <a:rPr lang="en-US" dirty="0" smtClean="0"/>
              <a:t>Scene Parsing</a:t>
            </a:r>
            <a:endParaRPr lang="en-US" dirty="0"/>
          </a:p>
        </p:txBody>
      </p:sp>
      <p:pic>
        <p:nvPicPr>
          <p:cNvPr id="4" name="Picture 3" descr="551_dep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496" y="1265035"/>
            <a:ext cx="1524076" cy="1143057"/>
          </a:xfrm>
          <a:prstGeom prst="rect">
            <a:avLst/>
          </a:prstGeom>
        </p:spPr>
      </p:pic>
      <p:pic>
        <p:nvPicPr>
          <p:cNvPr id="5" name="Picture 4" descr="551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442" y="1346570"/>
            <a:ext cx="1268566" cy="95142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21005" y="1417638"/>
            <a:ext cx="1360175" cy="4951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Input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44238" y="2378324"/>
            <a:ext cx="2312120" cy="10313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/>
              <a:buChar char="•"/>
            </a:pPr>
            <a:r>
              <a:rPr lang="en-US" dirty="0" smtClean="0"/>
              <a:t> Major Surfaces</a:t>
            </a:r>
          </a:p>
          <a:p>
            <a:pPr>
              <a:buFont typeface="Arial"/>
              <a:buChar char="•"/>
            </a:pPr>
            <a:r>
              <a:rPr lang="en-US" dirty="0" smtClean="0"/>
              <a:t> Surface </a:t>
            </a:r>
            <a:r>
              <a:rPr lang="en-US" dirty="0" err="1" smtClean="0"/>
              <a:t>Normals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Aligned Point Cloud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245033" y="3805570"/>
            <a:ext cx="2312120" cy="56922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Segmentation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860527" y="1265035"/>
            <a:ext cx="275717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 flipH="1" flipV="1">
            <a:off x="5046969" y="1837358"/>
            <a:ext cx="114146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859733" y="2406504"/>
            <a:ext cx="275717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2290586" y="1834975"/>
            <a:ext cx="114146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3" idx="3"/>
          </p:cNvCxnSpPr>
          <p:nvPr/>
        </p:nvCxnSpPr>
        <p:spPr>
          <a:xfrm rot="10800000">
            <a:off x="2081180" y="1665202"/>
            <a:ext cx="770666" cy="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551_aligned_normal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134" y="1335475"/>
            <a:ext cx="1268712" cy="950975"/>
          </a:xfrm>
          <a:prstGeom prst="rect">
            <a:avLst/>
          </a:prstGeom>
        </p:spPr>
      </p:pic>
      <p:pic>
        <p:nvPicPr>
          <p:cNvPr id="40" name="Picture 39" descr="551_plane_inli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380" y="1347020"/>
            <a:ext cx="1268712" cy="950975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5745080" y="1269006"/>
            <a:ext cx="28004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743491" y="2410475"/>
            <a:ext cx="280204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 flipH="1" flipV="1">
            <a:off x="5188833" y="1822078"/>
            <a:ext cx="1110906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7981004" y="1845303"/>
            <a:ext cx="112240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0800000" flipV="1">
            <a:off x="2569962" y="2597732"/>
            <a:ext cx="4544131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Elbow Connector 122"/>
          <p:cNvCxnSpPr/>
          <p:nvPr/>
        </p:nvCxnSpPr>
        <p:spPr>
          <a:xfrm>
            <a:off x="-10149840" y="4090182"/>
            <a:ext cx="192872" cy="1272413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 flipH="1" flipV="1">
            <a:off x="7021258" y="2504898"/>
            <a:ext cx="185669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257842" y="4782369"/>
            <a:ext cx="2312120" cy="58022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Support</a:t>
            </a:r>
            <a:r>
              <a:rPr lang="en-US" dirty="0" smtClean="0"/>
              <a:t> Inference</a:t>
            </a:r>
            <a:endParaRPr lang="en-US" dirty="0" smtClean="0"/>
          </a:p>
        </p:txBody>
      </p:sp>
      <p:cxnSp>
        <p:nvCxnSpPr>
          <p:cNvPr id="43" name="Straight Connector 42"/>
          <p:cNvCxnSpPr/>
          <p:nvPr/>
        </p:nvCxnSpPr>
        <p:spPr>
          <a:xfrm rot="5400000">
            <a:off x="1286046" y="5487540"/>
            <a:ext cx="266188" cy="794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551_stage_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5906" y="2813604"/>
            <a:ext cx="4962094" cy="3674024"/>
          </a:xfrm>
          <a:prstGeom prst="rect">
            <a:avLst/>
          </a:prstGeom>
        </p:spPr>
      </p:pic>
      <p:cxnSp>
        <p:nvCxnSpPr>
          <p:cNvPr id="48" name="Straight Connector 47"/>
          <p:cNvCxnSpPr/>
          <p:nvPr/>
        </p:nvCxnSpPr>
        <p:spPr>
          <a:xfrm rot="10800000">
            <a:off x="1397006" y="5621031"/>
            <a:ext cx="1662897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 flipH="1" flipV="1">
            <a:off x="1131260" y="4650682"/>
            <a:ext cx="3858872" cy="1587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 flipH="1" flipV="1">
            <a:off x="6304058" y="4661435"/>
            <a:ext cx="3834194" cy="1585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10800000">
            <a:off x="3059902" y="2710491"/>
            <a:ext cx="5172008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10800000">
            <a:off x="3061490" y="6579324"/>
            <a:ext cx="5172008" cy="158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rot="16200000" flipH="1">
            <a:off x="4866726" y="5834306"/>
            <a:ext cx="726731" cy="300181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rot="10800000" flipV="1">
            <a:off x="5485374" y="4078637"/>
            <a:ext cx="495175" cy="284612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6095999" y="3580517"/>
            <a:ext cx="704274" cy="498120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rot="5400000">
            <a:off x="3488254" y="5510137"/>
            <a:ext cx="930700" cy="425754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rot="5400000">
            <a:off x="6349357" y="5723808"/>
            <a:ext cx="929111" cy="1588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rot="16200000" flipH="1">
            <a:off x="7129635" y="5675702"/>
            <a:ext cx="726731" cy="300181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5400000">
            <a:off x="2748521" y="5542522"/>
            <a:ext cx="1291684" cy="1588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rot="16200000" flipH="1">
            <a:off x="5263832" y="5631045"/>
            <a:ext cx="1248702" cy="184731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16200000" flipH="1">
            <a:off x="6453857" y="4085431"/>
            <a:ext cx="2574741" cy="496455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40358" y="2736273"/>
            <a:ext cx="2667006" cy="135081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Segmentation</a:t>
            </a:r>
            <a:endParaRPr lang="en-US" sz="3000" dirty="0"/>
          </a:p>
        </p:txBody>
      </p:sp>
      <p:sp>
        <p:nvSpPr>
          <p:cNvPr id="4" name="Rounded Rectangle 3"/>
          <p:cNvSpPr/>
          <p:nvPr/>
        </p:nvSpPr>
        <p:spPr>
          <a:xfrm>
            <a:off x="6892637" y="2736273"/>
            <a:ext cx="2013527" cy="1350818"/>
          </a:xfrm>
          <a:prstGeom prst="roundRect">
            <a:avLst/>
          </a:prstGeom>
          <a:solidFill>
            <a:srgbClr val="9537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Support Inference</a:t>
            </a:r>
            <a:endParaRPr lang="en-US" sz="3000" dirty="0"/>
          </a:p>
        </p:txBody>
      </p:sp>
      <p:sp>
        <p:nvSpPr>
          <p:cNvPr id="5" name="Rounded Rectangle 4"/>
          <p:cNvSpPr/>
          <p:nvPr/>
        </p:nvSpPr>
        <p:spPr>
          <a:xfrm>
            <a:off x="175498" y="2736273"/>
            <a:ext cx="1997364" cy="135081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RGBD Image</a:t>
            </a:r>
            <a:endParaRPr lang="en-US" sz="3000" dirty="0"/>
          </a:p>
        </p:txBody>
      </p:sp>
      <p:sp>
        <p:nvSpPr>
          <p:cNvPr id="6" name="Right Arrow 5"/>
          <p:cNvSpPr/>
          <p:nvPr/>
        </p:nvSpPr>
        <p:spPr>
          <a:xfrm>
            <a:off x="2378358" y="3163459"/>
            <a:ext cx="508000" cy="4040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121392" y="3163459"/>
            <a:ext cx="508000" cy="4040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3846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Modeling Choice #1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61637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000" dirty="0" smtClean="0"/>
              <a:t> All objects supported by a single object except –</a:t>
            </a:r>
          </a:p>
          <a:p>
            <a:pPr>
              <a:buFont typeface="Arial"/>
              <a:buChar char="•"/>
            </a:pPr>
            <a:r>
              <a:rPr lang="en-US" sz="3000" dirty="0" smtClean="0"/>
              <a:t> Floor requires no support.</a:t>
            </a:r>
            <a:endParaRPr lang="en-US" sz="3000" dirty="0"/>
          </a:p>
        </p:txBody>
      </p:sp>
      <p:pic>
        <p:nvPicPr>
          <p:cNvPr id="9" name="Picture 8" descr="524_regio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22873"/>
            <a:ext cx="4112302" cy="325004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409929" y="5905507"/>
            <a:ext cx="473364" cy="42718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075105" y="3192328"/>
            <a:ext cx="473364" cy="42718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795378" y="3405919"/>
            <a:ext cx="473364" cy="42718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795378" y="5175307"/>
            <a:ext cx="473364" cy="42718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35" idx="2"/>
            <a:endCxn id="29" idx="0"/>
          </p:cNvCxnSpPr>
          <p:nvPr/>
        </p:nvCxnSpPr>
        <p:spPr>
          <a:xfrm rot="5400000">
            <a:off x="5609862" y="4100121"/>
            <a:ext cx="861062" cy="795"/>
          </a:xfrm>
          <a:prstGeom prst="straightConnector1">
            <a:avLst/>
          </a:prstGeom>
          <a:ln w="63500">
            <a:solidFill>
              <a:srgbClr val="00F72B"/>
            </a:solidFill>
            <a:tailEnd type="arrow"/>
          </a:ln>
          <a:effectLst>
            <a:glow rad="25400">
              <a:schemeClr val="tx1">
                <a:alpha val="7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9" idx="2"/>
          </p:cNvCxnSpPr>
          <p:nvPr/>
        </p:nvCxnSpPr>
        <p:spPr>
          <a:xfrm rot="16200000" flipH="1">
            <a:off x="6198712" y="4842761"/>
            <a:ext cx="681807" cy="999240"/>
          </a:xfrm>
          <a:prstGeom prst="straightConnector1">
            <a:avLst/>
          </a:prstGeom>
          <a:ln w="63500">
            <a:solidFill>
              <a:srgbClr val="00F72B"/>
            </a:solidFill>
            <a:tailEnd type="arrow"/>
          </a:ln>
          <a:effectLst>
            <a:glow rad="25400">
              <a:schemeClr val="tx1">
                <a:alpha val="7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0" idx="2"/>
          </p:cNvCxnSpPr>
          <p:nvPr/>
        </p:nvCxnSpPr>
        <p:spPr>
          <a:xfrm rot="5400000">
            <a:off x="7037173" y="5000608"/>
            <a:ext cx="684741" cy="680614"/>
          </a:xfrm>
          <a:prstGeom prst="straightConnector1">
            <a:avLst/>
          </a:prstGeom>
          <a:ln w="63500">
            <a:solidFill>
              <a:srgbClr val="00F72B"/>
            </a:solidFill>
            <a:tailEnd type="arrow"/>
          </a:ln>
          <a:effectLst>
            <a:glow rad="25400">
              <a:schemeClr val="tx1">
                <a:alpha val="7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277254" y="5706394"/>
            <a:ext cx="1506680" cy="47042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4. Floor</a:t>
            </a:r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5286655" y="4531049"/>
            <a:ext cx="1506680" cy="47042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3. Wall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6966510" y="4528116"/>
            <a:ext cx="1506680" cy="47042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 Chair</a:t>
            </a:r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>
            <a:off x="5287450" y="3199558"/>
            <a:ext cx="1506680" cy="47042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2. Picture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722091" y="6315363"/>
            <a:ext cx="44219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(Inverted) Tree Representation</a:t>
            </a:r>
            <a:endParaRPr lang="en-US" sz="2600" dirty="0"/>
          </a:p>
        </p:txBody>
      </p:sp>
      <p:sp>
        <p:nvSpPr>
          <p:cNvPr id="38" name="TextBox 37"/>
          <p:cNvSpPr txBox="1"/>
          <p:nvPr/>
        </p:nvSpPr>
        <p:spPr>
          <a:xfrm>
            <a:off x="1075105" y="6313901"/>
            <a:ext cx="29660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Image Regions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Modeling Choice #2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61637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All objects are either supported by another region in the image OR a hidden region.</a:t>
            </a:r>
            <a:endParaRPr lang="en-US" sz="3000" dirty="0"/>
          </a:p>
        </p:txBody>
      </p:sp>
      <p:pic>
        <p:nvPicPr>
          <p:cNvPr id="6" name="Picture 5" descr="505_rg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079" y="2748883"/>
            <a:ext cx="5012459" cy="3959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Modeling Choice #2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61637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All objects are either supported by another region in the image OR a hidden region.</a:t>
            </a:r>
            <a:endParaRPr lang="en-US" sz="3000" dirty="0"/>
          </a:p>
        </p:txBody>
      </p:sp>
      <p:pic>
        <p:nvPicPr>
          <p:cNvPr id="6" name="Picture 5" descr="505_rg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079" y="2748883"/>
            <a:ext cx="5012459" cy="395903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04455" y="4610391"/>
            <a:ext cx="2540000" cy="1508699"/>
          </a:xfrm>
          <a:prstGeom prst="roundRect">
            <a:avLst/>
          </a:prstGeom>
          <a:solidFill>
            <a:srgbClr val="008000"/>
          </a:solidFill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/>
              <a:t>Deoderant</a:t>
            </a:r>
            <a:r>
              <a:rPr lang="en-US" sz="2600" dirty="0" smtClean="0"/>
              <a:t> supported by counter</a:t>
            </a:r>
          </a:p>
        </p:txBody>
      </p:sp>
      <p:sp>
        <p:nvSpPr>
          <p:cNvPr id="10" name="Freeform 9"/>
          <p:cNvSpPr/>
          <p:nvPr/>
        </p:nvSpPr>
        <p:spPr>
          <a:xfrm>
            <a:off x="4015894" y="4699000"/>
            <a:ext cx="498379" cy="1096818"/>
          </a:xfrm>
          <a:custGeom>
            <a:avLst/>
            <a:gdLst>
              <a:gd name="connsiteX0" fmla="*/ 71197 w 498379"/>
              <a:gd name="connsiteY0" fmla="*/ 0 h 1096818"/>
              <a:gd name="connsiteX1" fmla="*/ 71197 w 498379"/>
              <a:gd name="connsiteY1" fmla="*/ 854364 h 1096818"/>
              <a:gd name="connsiteX2" fmla="*/ 498379 w 498379"/>
              <a:gd name="connsiteY2" fmla="*/ 1096818 h 1096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379" h="1096818">
                <a:moveTo>
                  <a:pt x="71197" y="0"/>
                </a:moveTo>
                <a:cubicBezTo>
                  <a:pt x="35598" y="335780"/>
                  <a:pt x="0" y="671561"/>
                  <a:pt x="71197" y="854364"/>
                </a:cubicBezTo>
                <a:cubicBezTo>
                  <a:pt x="142394" y="1037167"/>
                  <a:pt x="498379" y="1096818"/>
                  <a:pt x="498379" y="1096818"/>
                </a:cubicBezTo>
              </a:path>
            </a:pathLst>
          </a:custGeom>
          <a:ln w="63500" cap="flat" cmpd="sng" algn="ctr">
            <a:solidFill>
              <a:srgbClr val="00F72B"/>
            </a:solidFill>
            <a:prstDash val="solid"/>
            <a:round/>
            <a:headEnd type="none" w="med" len="med"/>
            <a:tailEnd type="arrow" w="med" len="med"/>
          </a:ln>
          <a:effectLst>
            <a:glow rad="25400">
              <a:schemeClr val="tx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Modeling Choice #2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61637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All objects are either supported by another region in the image OR a hidden region.</a:t>
            </a:r>
            <a:endParaRPr lang="en-US" sz="3000" dirty="0"/>
          </a:p>
        </p:txBody>
      </p:sp>
      <p:pic>
        <p:nvPicPr>
          <p:cNvPr id="6" name="Picture 5" descr="505_rg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079" y="2748883"/>
            <a:ext cx="5012459" cy="3959032"/>
          </a:xfrm>
          <a:prstGeom prst="rect">
            <a:avLst/>
          </a:prstGeom>
        </p:spPr>
      </p:pic>
      <p:sp>
        <p:nvSpPr>
          <p:cNvPr id="11" name="Plus 10"/>
          <p:cNvSpPr/>
          <p:nvPr/>
        </p:nvSpPr>
        <p:spPr>
          <a:xfrm>
            <a:off x="6338455" y="6119091"/>
            <a:ext cx="415636" cy="427182"/>
          </a:xfrm>
          <a:prstGeom prst="mathPlus">
            <a:avLst/>
          </a:prstGeom>
          <a:solidFill>
            <a:srgbClr val="00F72B"/>
          </a:solidFill>
          <a:ln>
            <a:solidFill>
              <a:schemeClr val="tx1"/>
            </a:solidFill>
          </a:ln>
          <a:effectLst>
            <a:glow rad="254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152208" y="4410365"/>
            <a:ext cx="2788591" cy="1385454"/>
          </a:xfrm>
          <a:prstGeom prst="roundRect">
            <a:avLst/>
          </a:prstGeom>
          <a:solidFill>
            <a:srgbClr val="008000"/>
          </a:solidFill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Cabinet supported by hidden region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Modeling Choice #3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61637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Every object is either supported from </a:t>
            </a:r>
            <a:r>
              <a:rPr lang="en-US" sz="3200" i="1" dirty="0" smtClean="0"/>
              <a:t>below </a:t>
            </a:r>
            <a:r>
              <a:rPr lang="en-US" sz="3200" dirty="0" smtClean="0"/>
              <a:t>or from </a:t>
            </a:r>
            <a:r>
              <a:rPr lang="en-US" sz="3200" i="1" dirty="0" smtClean="0"/>
              <a:t>behind</a:t>
            </a:r>
            <a:r>
              <a:rPr lang="en-US" sz="3200" dirty="0" smtClean="0"/>
              <a:t>.</a:t>
            </a:r>
          </a:p>
        </p:txBody>
      </p:sp>
      <p:pic>
        <p:nvPicPr>
          <p:cNvPr id="6" name="Picture 5" descr="505_rg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079" y="2748883"/>
            <a:ext cx="5012459" cy="3959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Modeling Choice #3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61637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Every object is either supported from </a:t>
            </a:r>
            <a:r>
              <a:rPr lang="en-US" sz="3200" i="1" dirty="0" smtClean="0"/>
              <a:t>below </a:t>
            </a:r>
            <a:r>
              <a:rPr lang="en-US" sz="3200" dirty="0" smtClean="0"/>
              <a:t>or from </a:t>
            </a:r>
            <a:r>
              <a:rPr lang="en-US" sz="3200" i="1" dirty="0" smtClean="0"/>
              <a:t>behind</a:t>
            </a:r>
            <a:r>
              <a:rPr lang="en-US" sz="3200" dirty="0" smtClean="0"/>
              <a:t>.</a:t>
            </a:r>
          </a:p>
        </p:txBody>
      </p:sp>
      <p:pic>
        <p:nvPicPr>
          <p:cNvPr id="6" name="Picture 5" descr="505_rg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079" y="2748883"/>
            <a:ext cx="5012459" cy="3959032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015894" y="4865438"/>
            <a:ext cx="498379" cy="930380"/>
          </a:xfrm>
          <a:custGeom>
            <a:avLst/>
            <a:gdLst>
              <a:gd name="connsiteX0" fmla="*/ 71197 w 498379"/>
              <a:gd name="connsiteY0" fmla="*/ 0 h 1096818"/>
              <a:gd name="connsiteX1" fmla="*/ 71197 w 498379"/>
              <a:gd name="connsiteY1" fmla="*/ 854364 h 1096818"/>
              <a:gd name="connsiteX2" fmla="*/ 498379 w 498379"/>
              <a:gd name="connsiteY2" fmla="*/ 1096818 h 1096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379" h="1096818">
                <a:moveTo>
                  <a:pt x="71197" y="0"/>
                </a:moveTo>
                <a:cubicBezTo>
                  <a:pt x="35598" y="335780"/>
                  <a:pt x="0" y="671561"/>
                  <a:pt x="71197" y="854364"/>
                </a:cubicBezTo>
                <a:cubicBezTo>
                  <a:pt x="142394" y="1037167"/>
                  <a:pt x="498379" y="1096818"/>
                  <a:pt x="498379" y="1096818"/>
                </a:cubicBezTo>
              </a:path>
            </a:pathLst>
          </a:custGeom>
          <a:ln w="63500" cap="flat" cmpd="sng" algn="ctr">
            <a:solidFill>
              <a:srgbClr val="00F72B"/>
            </a:solidFill>
            <a:prstDash val="solid"/>
            <a:round/>
            <a:headEnd type="none" w="med" len="med"/>
            <a:tailEnd type="arrow" w="med" len="med"/>
          </a:ln>
          <a:effectLst>
            <a:glow rad="25400">
              <a:schemeClr val="tx1"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004455" y="4610391"/>
            <a:ext cx="2540000" cy="1508699"/>
          </a:xfrm>
          <a:prstGeom prst="roundRect">
            <a:avLst/>
          </a:prstGeom>
          <a:solidFill>
            <a:srgbClr val="008000"/>
          </a:solidFill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/>
              <a:t>Deoderant</a:t>
            </a:r>
            <a:r>
              <a:rPr lang="en-US" sz="2600" dirty="0" smtClean="0"/>
              <a:t> supported from </a:t>
            </a:r>
            <a:r>
              <a:rPr lang="en-US" sz="2600" i="1" dirty="0" smtClean="0"/>
              <a:t>below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Modeling Choice #3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61637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Every object is either supported from </a:t>
            </a:r>
            <a:r>
              <a:rPr lang="en-US" sz="3200" i="1" dirty="0" smtClean="0"/>
              <a:t>below </a:t>
            </a:r>
            <a:r>
              <a:rPr lang="en-US" sz="3200" dirty="0" smtClean="0"/>
              <a:t>or from </a:t>
            </a:r>
            <a:r>
              <a:rPr lang="en-US" sz="3200" i="1" dirty="0" smtClean="0"/>
              <a:t>behind</a:t>
            </a:r>
            <a:r>
              <a:rPr lang="en-US" sz="3200" dirty="0" smtClean="0"/>
              <a:t>.</a:t>
            </a:r>
          </a:p>
        </p:txBody>
      </p:sp>
      <p:pic>
        <p:nvPicPr>
          <p:cNvPr id="6" name="Picture 5" descr="505_rg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079" y="2748883"/>
            <a:ext cx="5012459" cy="395903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10800000" flipV="1">
            <a:off x="2967182" y="2955635"/>
            <a:ext cx="1316182" cy="23091"/>
          </a:xfrm>
          <a:prstGeom prst="straightConnector1">
            <a:avLst/>
          </a:prstGeom>
          <a:ln w="63500" cap="flat" cmpd="sng" algn="ctr">
            <a:solidFill>
              <a:srgbClr val="00F72B"/>
            </a:solidFill>
            <a:prstDash val="solid"/>
            <a:round/>
            <a:headEnd type="none" w="med" len="med"/>
            <a:tailEnd type="oval" w="med" len="med"/>
          </a:ln>
          <a:effectLst>
            <a:glow rad="25400">
              <a:schemeClr val="tx1"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152208" y="3024911"/>
            <a:ext cx="2788591" cy="1385454"/>
          </a:xfrm>
          <a:prstGeom prst="roundRect">
            <a:avLst/>
          </a:prstGeom>
          <a:solidFill>
            <a:srgbClr val="008000"/>
          </a:solidFill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Mirror supported from </a:t>
            </a:r>
            <a:r>
              <a:rPr lang="en-US" sz="2600" i="1" dirty="0" smtClean="0"/>
              <a:t>behind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Goal: Infer Support for Every Region</a:t>
            </a:r>
            <a:endParaRPr lang="en-US" dirty="0"/>
          </a:p>
        </p:txBody>
      </p:sp>
      <p:pic>
        <p:nvPicPr>
          <p:cNvPr id="9" name="Picture 8" descr="1110_rgb.jpg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321086" y="1272363"/>
            <a:ext cx="6871281" cy="544554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5584282" y="6338916"/>
            <a:ext cx="343327" cy="297707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6176986" y="4355071"/>
            <a:ext cx="299454" cy="292106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3625278" y="4545578"/>
            <a:ext cx="584213" cy="1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2363186" y="4020616"/>
            <a:ext cx="495492" cy="255184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2716500" y="4075127"/>
            <a:ext cx="702052" cy="1588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3133584" y="3986872"/>
            <a:ext cx="759381" cy="295932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4591807" y="4426153"/>
            <a:ext cx="702052" cy="1588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3959911" y="4296645"/>
            <a:ext cx="702052" cy="1588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4092451" y="5193252"/>
            <a:ext cx="1602180" cy="653784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1894619" y="4236307"/>
            <a:ext cx="2445871" cy="2242936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1894091" y="3665240"/>
            <a:ext cx="409945" cy="152400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6469624" y="4454530"/>
            <a:ext cx="1198336" cy="182105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5" dist="19939" dir="5400000" algn="tl" rotWithShape="0">
              <a:srgbClr val="000000">
                <a:alpha val="38000"/>
              </a:srgbClr>
            </a:outerShdw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Support: Structure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‘Structure Classes’ encode high level support prior knowledge</a:t>
            </a:r>
          </a:p>
          <a:p>
            <a:pPr>
              <a:buNone/>
            </a:pPr>
            <a:r>
              <a:rPr lang="en-US" dirty="0" smtClean="0"/>
              <a:t>(1) </a:t>
            </a:r>
            <a:r>
              <a:rPr lang="en-US" dirty="0" smtClean="0">
                <a:solidFill>
                  <a:srgbClr val="BA18C4"/>
                </a:solidFill>
              </a:rPr>
              <a:t>Ground</a:t>
            </a:r>
            <a:r>
              <a:rPr lang="en-US" dirty="0" smtClean="0"/>
              <a:t> (2) </a:t>
            </a:r>
            <a:r>
              <a:rPr lang="en-US" dirty="0" smtClean="0">
                <a:solidFill>
                  <a:srgbClr val="4E1881"/>
                </a:solidFill>
              </a:rPr>
              <a:t>Furniture </a:t>
            </a:r>
            <a:r>
              <a:rPr lang="en-US" dirty="0" smtClean="0"/>
              <a:t>(3) </a:t>
            </a:r>
            <a:r>
              <a:rPr lang="en-US" dirty="0" smtClean="0">
                <a:solidFill>
                  <a:srgbClr val="54B1FF"/>
                </a:solidFill>
              </a:rPr>
              <a:t>Prop </a:t>
            </a:r>
            <a:r>
              <a:rPr lang="en-US" dirty="0" smtClean="0"/>
              <a:t>or (4) </a:t>
            </a:r>
            <a:r>
              <a:rPr lang="en-US" dirty="0" smtClean="0">
                <a:solidFill>
                  <a:srgbClr val="B9B110"/>
                </a:solidFill>
              </a:rPr>
              <a:t>Structure</a:t>
            </a:r>
          </a:p>
        </p:txBody>
      </p:sp>
      <p:pic>
        <p:nvPicPr>
          <p:cNvPr id="4" name="Picture 3" descr="551_rg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99" y="3368842"/>
            <a:ext cx="4144209" cy="3108157"/>
          </a:xfrm>
          <a:prstGeom prst="rect">
            <a:avLst/>
          </a:prstGeom>
        </p:spPr>
      </p:pic>
      <p:pic>
        <p:nvPicPr>
          <p:cNvPr id="7" name="Picture 6" descr="551_structure_class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483" y="3368842"/>
            <a:ext cx="3930317" cy="3109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000" dirty="0" smtClean="0"/>
              <a:t>Goal: For each region    in      regions, infer: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Supporting region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Support</a:t>
            </a:r>
            <a:r>
              <a:rPr lang="en-US" sz="3000" dirty="0" smtClean="0"/>
              <a:t> Type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Structure class </a:t>
            </a: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305" y="1704105"/>
            <a:ext cx="152400" cy="3302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965" y="2850566"/>
            <a:ext cx="3089707" cy="36576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324" y="3821545"/>
            <a:ext cx="6135624" cy="366018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983971" y="2288804"/>
            <a:ext cx="3141786" cy="36576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510156" y="1695977"/>
            <a:ext cx="363389" cy="338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000" dirty="0" smtClean="0"/>
              <a:t>Goal: For each region    in      regions, infer: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Supporting region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Support</a:t>
            </a:r>
            <a:r>
              <a:rPr lang="en-US" sz="3000" dirty="0" smtClean="0"/>
              <a:t> Type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Structure class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7048" y="4411579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The formal problem per image:</a:t>
            </a:r>
            <a:endParaRPr lang="en-US" sz="3000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305" y="1704105"/>
            <a:ext cx="152400" cy="3302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965" y="2850566"/>
            <a:ext cx="3089707" cy="36576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324" y="3821545"/>
            <a:ext cx="6135624" cy="366018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38" y="5037138"/>
            <a:ext cx="7429500" cy="7239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983971" y="2288804"/>
            <a:ext cx="3141786" cy="36576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510156" y="1695977"/>
            <a:ext cx="363389" cy="338328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597418" y="5818763"/>
            <a:ext cx="4673600" cy="72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9150" y="2594495"/>
            <a:ext cx="9014851" cy="1161288"/>
          </a:xfrm>
          <a:prstGeom prst="rect">
            <a:avLst/>
          </a:prstGeom>
        </p:spPr>
      </p:pic>
      <p:sp>
        <p:nvSpPr>
          <p:cNvPr id="24" name="Left Brace 23"/>
          <p:cNvSpPr/>
          <p:nvPr/>
        </p:nvSpPr>
        <p:spPr>
          <a:xfrm rot="16200000">
            <a:off x="3871694" y="3090897"/>
            <a:ext cx="294107" cy="129005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/>
          <p:cNvSpPr/>
          <p:nvPr/>
        </p:nvSpPr>
        <p:spPr>
          <a:xfrm rot="16200000">
            <a:off x="5760612" y="3110755"/>
            <a:ext cx="294107" cy="129005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 rot="16200000">
            <a:off x="8092901" y="3260905"/>
            <a:ext cx="294107" cy="98975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077687" y="3990254"/>
            <a:ext cx="1844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2ABF6"/>
                </a:solidFill>
              </a:rPr>
              <a:t>Local Support</a:t>
            </a:r>
            <a:endParaRPr lang="en-US" sz="2000" dirty="0">
              <a:solidFill>
                <a:srgbClr val="52ABF6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63776" y="3997478"/>
            <a:ext cx="2794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2ABF6"/>
                </a:solidFill>
              </a:rPr>
              <a:t>Local Structure Class</a:t>
            </a:r>
            <a:endParaRPr lang="en-US" sz="2000" dirty="0">
              <a:solidFill>
                <a:srgbClr val="52ABF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40797" y="3997478"/>
            <a:ext cx="1844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2ABF6"/>
                </a:solidFill>
              </a:rPr>
              <a:t>Prior</a:t>
            </a:r>
            <a:endParaRPr lang="en-US" sz="2000" dirty="0">
              <a:solidFill>
                <a:srgbClr val="52ABF6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 rot="16200000" flipH="1">
            <a:off x="69537" y="4796326"/>
            <a:ext cx="638750" cy="11545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" name="Picture 6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38086" y="4667497"/>
            <a:ext cx="310342" cy="32004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570148" y="4667497"/>
            <a:ext cx="320040" cy="32004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553718" y="4667497"/>
            <a:ext cx="436419" cy="32004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848428" y="4556650"/>
            <a:ext cx="2494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supporting region</a:t>
            </a:r>
            <a:endParaRPr lang="en-US" sz="2200" dirty="0"/>
          </a:p>
        </p:txBody>
      </p:sp>
      <p:sp>
        <p:nvSpPr>
          <p:cNvPr id="70" name="TextBox 69"/>
          <p:cNvSpPr txBox="1"/>
          <p:nvPr/>
        </p:nvSpPr>
        <p:spPr>
          <a:xfrm>
            <a:off x="3890188" y="4575137"/>
            <a:ext cx="2385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support</a:t>
            </a:r>
            <a:r>
              <a:rPr lang="en-US" sz="2200" dirty="0" smtClean="0"/>
              <a:t> type</a:t>
            </a:r>
            <a:endParaRPr lang="en-US" sz="2200" dirty="0"/>
          </a:p>
        </p:txBody>
      </p:sp>
      <p:sp>
        <p:nvSpPr>
          <p:cNvPr id="71" name="TextBox 70"/>
          <p:cNvSpPr txBox="1"/>
          <p:nvPr/>
        </p:nvSpPr>
        <p:spPr>
          <a:xfrm>
            <a:off x="6990137" y="4586682"/>
            <a:ext cx="2010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structure class</a:t>
            </a:r>
            <a:endParaRPr lang="en-US" sz="2200" dirty="0"/>
          </a:p>
        </p:txBody>
      </p:sp>
      <p:cxnSp>
        <p:nvCxnSpPr>
          <p:cNvPr id="72" name="Straight Connector 71"/>
          <p:cNvCxnSpPr/>
          <p:nvPr/>
        </p:nvCxnSpPr>
        <p:spPr>
          <a:xfrm>
            <a:off x="394685" y="4489948"/>
            <a:ext cx="8605683" cy="158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394685" y="5091442"/>
            <a:ext cx="8605683" cy="158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16200000" flipH="1">
            <a:off x="8686767" y="4796327"/>
            <a:ext cx="638750" cy="11545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Picture 7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146794" y="630959"/>
            <a:ext cx="4673600" cy="72390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848428" y="1801091"/>
            <a:ext cx="70371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Joint Energy Factorizes into three terms: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4548913" y="4273234"/>
            <a:ext cx="45534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                    comes from logistic </a:t>
            </a:r>
            <a:r>
              <a:rPr lang="en-US" sz="2600" dirty="0" err="1" smtClean="0"/>
              <a:t>regressor</a:t>
            </a:r>
            <a:r>
              <a:rPr lang="en-US" sz="2600" dirty="0" smtClean="0"/>
              <a:t> trained on </a:t>
            </a:r>
            <a:r>
              <a:rPr lang="en-US" sz="2600" dirty="0" err="1" smtClean="0"/>
              <a:t>pairwise</a:t>
            </a:r>
            <a:r>
              <a:rPr lang="en-US" sz="2600" dirty="0" smtClean="0"/>
              <a:t> features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7509" y="201453"/>
            <a:ext cx="9014851" cy="11612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5400000">
            <a:off x="4027019" y="761654"/>
            <a:ext cx="1335908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1788838" y="761654"/>
            <a:ext cx="1335908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56791" y="93701"/>
            <a:ext cx="223818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56793" y="1429609"/>
            <a:ext cx="223818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03160" y="1357607"/>
            <a:ext cx="41432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Local Support Energy</a:t>
            </a: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Picture 14" descr="featur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98" y="3173355"/>
            <a:ext cx="3985935" cy="315017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456793" y="4273234"/>
            <a:ext cx="457200" cy="457200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374560" y="540913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rot="16200000" flipH="1">
            <a:off x="42118" y="2238977"/>
            <a:ext cx="610308" cy="1154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96445" y="2124370"/>
            <a:ext cx="310342" cy="32004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528507" y="2124370"/>
            <a:ext cx="320040" cy="32004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6512077" y="2124370"/>
            <a:ext cx="436419" cy="32004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806787" y="2013523"/>
            <a:ext cx="2494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supporting region</a:t>
            </a:r>
            <a:endParaRPr lang="en-US" sz="2200" dirty="0"/>
          </a:p>
        </p:txBody>
      </p:sp>
      <p:sp>
        <p:nvSpPr>
          <p:cNvPr id="56" name="TextBox 55"/>
          <p:cNvSpPr txBox="1"/>
          <p:nvPr/>
        </p:nvSpPr>
        <p:spPr>
          <a:xfrm>
            <a:off x="3848547" y="2032010"/>
            <a:ext cx="2385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support</a:t>
            </a:r>
            <a:r>
              <a:rPr lang="en-US" sz="2200" dirty="0" smtClean="0"/>
              <a:t> type</a:t>
            </a:r>
            <a:endParaRPr lang="en-US" sz="2200" dirty="0"/>
          </a:p>
        </p:txBody>
      </p:sp>
      <p:sp>
        <p:nvSpPr>
          <p:cNvPr id="57" name="TextBox 56"/>
          <p:cNvSpPr txBox="1"/>
          <p:nvPr/>
        </p:nvSpPr>
        <p:spPr>
          <a:xfrm>
            <a:off x="6948496" y="2043555"/>
            <a:ext cx="2010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structure class</a:t>
            </a:r>
            <a:endParaRPr lang="en-US" sz="2200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353044" y="1946821"/>
            <a:ext cx="8605683" cy="158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53044" y="2548315"/>
            <a:ext cx="8605683" cy="158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6200000" flipH="1">
            <a:off x="8659348" y="2238978"/>
            <a:ext cx="610309" cy="1154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Picture 6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4618183" y="4319415"/>
            <a:ext cx="1384594" cy="384048"/>
          </a:xfrm>
          <a:prstGeom prst="rect">
            <a:avLst/>
          </a:prstGeom>
        </p:spPr>
      </p:pic>
      <p:cxnSp>
        <p:nvCxnSpPr>
          <p:cNvPr id="63" name="Straight Arrow Connector 62"/>
          <p:cNvCxnSpPr/>
          <p:nvPr/>
        </p:nvCxnSpPr>
        <p:spPr>
          <a:xfrm rot="5400000">
            <a:off x="1747167" y="5063194"/>
            <a:ext cx="430532" cy="261345"/>
          </a:xfrm>
          <a:prstGeom prst="straightConnector1">
            <a:avLst/>
          </a:prstGeom>
          <a:ln w="63500">
            <a:solidFill>
              <a:srgbClr val="00F72B"/>
            </a:solidFill>
            <a:tailEnd type="arrow"/>
          </a:ln>
          <a:effectLst>
            <a:glow rad="25400">
              <a:schemeClr val="tx1">
                <a:alpha val="7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310422" y="1318923"/>
            <a:ext cx="53763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Local Structure Class Energy</a:t>
            </a: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48913" y="4306455"/>
            <a:ext cx="45534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               from logistic </a:t>
            </a:r>
            <a:r>
              <a:rPr lang="en-US" sz="2600" dirty="0" err="1" smtClean="0"/>
              <a:t>regressor</a:t>
            </a:r>
            <a:r>
              <a:rPr lang="en-US" sz="2600" dirty="0" smtClean="0"/>
              <a:t> trained on features from each individual region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7509" y="201453"/>
            <a:ext cx="9014851" cy="11612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5400000">
            <a:off x="4383058" y="760288"/>
            <a:ext cx="1341816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5885226" y="758038"/>
            <a:ext cx="1335908" cy="104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53967" y="96877"/>
            <a:ext cx="149400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53965" y="1421240"/>
            <a:ext cx="150442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18" y="3163454"/>
            <a:ext cx="4254445" cy="3364547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 rot="16200000" flipH="1">
            <a:off x="42118" y="2238977"/>
            <a:ext cx="610308" cy="1154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96445" y="2124370"/>
            <a:ext cx="310342" cy="32004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528507" y="2124370"/>
            <a:ext cx="320040" cy="320040"/>
          </a:xfrm>
          <a:prstGeom prst="rect">
            <a:avLst/>
          </a:prstGeom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6512077" y="2124370"/>
            <a:ext cx="436419" cy="32004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06787" y="2013523"/>
            <a:ext cx="2494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supporting region</a:t>
            </a:r>
            <a:endParaRPr lang="en-US" sz="2200" dirty="0"/>
          </a:p>
        </p:txBody>
      </p:sp>
      <p:sp>
        <p:nvSpPr>
          <p:cNvPr id="47" name="TextBox 46"/>
          <p:cNvSpPr txBox="1"/>
          <p:nvPr/>
        </p:nvSpPr>
        <p:spPr>
          <a:xfrm>
            <a:off x="3848547" y="2032010"/>
            <a:ext cx="2385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support</a:t>
            </a:r>
            <a:r>
              <a:rPr lang="en-US" sz="2200" dirty="0" smtClean="0"/>
              <a:t> type</a:t>
            </a:r>
            <a:endParaRPr lang="en-US" sz="2200" dirty="0"/>
          </a:p>
        </p:txBody>
      </p:sp>
      <p:sp>
        <p:nvSpPr>
          <p:cNvPr id="48" name="TextBox 47"/>
          <p:cNvSpPr txBox="1"/>
          <p:nvPr/>
        </p:nvSpPr>
        <p:spPr>
          <a:xfrm>
            <a:off x="6948496" y="2043555"/>
            <a:ext cx="2010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structure class</a:t>
            </a:r>
            <a:endParaRPr lang="en-US" sz="2200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353044" y="1946821"/>
            <a:ext cx="8605683" cy="158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53044" y="2548315"/>
            <a:ext cx="8605683" cy="158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6200000" flipH="1">
            <a:off x="8659348" y="2238978"/>
            <a:ext cx="610309" cy="1154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4630578" y="4373295"/>
            <a:ext cx="1020759" cy="384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046" y="2756125"/>
            <a:ext cx="8229600" cy="708821"/>
          </a:xfrm>
        </p:spPr>
        <p:txBody>
          <a:bodyPr>
            <a:normAutofit fontScale="92500"/>
          </a:bodyPr>
          <a:lstStyle/>
          <a:p>
            <a:pPr marL="514350" indent="-514350" algn="ctr">
              <a:buNone/>
            </a:pPr>
            <a:r>
              <a:rPr lang="en-US" dirty="0" smtClean="0"/>
              <a:t>A region’s structure class helps predict its support.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11" y="3588528"/>
            <a:ext cx="4058479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259" y="3588528"/>
            <a:ext cx="4064742" cy="32004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68744" y="3364699"/>
            <a:ext cx="1489495" cy="6138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Structure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13491" y="5037051"/>
            <a:ext cx="1700831" cy="6138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Furniture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32832" y="3364699"/>
            <a:ext cx="1489495" cy="6138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Structure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934209" y="6095996"/>
            <a:ext cx="1143000" cy="6138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Floor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1224305" y="4285643"/>
            <a:ext cx="884903" cy="270664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5426551" y="4800217"/>
            <a:ext cx="2117473" cy="474084"/>
          </a:xfrm>
          <a:prstGeom prst="straightConnector1">
            <a:avLst/>
          </a:prstGeom>
          <a:ln w="6350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222990" y="4760052"/>
            <a:ext cx="1001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OR</a:t>
            </a:r>
            <a:endParaRPr lang="en-US" sz="3000" dirty="0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87509" y="201453"/>
            <a:ext cx="9014851" cy="11612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26553" y="1362741"/>
            <a:ext cx="38525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Prior (1/4): Transitions</a:t>
            </a: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6253729" y="744990"/>
            <a:ext cx="1348361" cy="104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8424854" y="740896"/>
            <a:ext cx="1347362" cy="13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933152" y="74933"/>
            <a:ext cx="216920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922663" y="1422828"/>
            <a:ext cx="216920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H="1">
            <a:off x="42118" y="2238977"/>
            <a:ext cx="610308" cy="1154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96445" y="2124370"/>
            <a:ext cx="310342" cy="32004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528507" y="2124370"/>
            <a:ext cx="320040" cy="32004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6512077" y="2124370"/>
            <a:ext cx="436419" cy="32004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06787" y="2013523"/>
            <a:ext cx="2494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supporting region</a:t>
            </a:r>
            <a:endParaRPr lang="en-US" sz="2200" dirty="0"/>
          </a:p>
        </p:txBody>
      </p:sp>
      <p:sp>
        <p:nvSpPr>
          <p:cNvPr id="32" name="TextBox 31"/>
          <p:cNvSpPr txBox="1"/>
          <p:nvPr/>
        </p:nvSpPr>
        <p:spPr>
          <a:xfrm>
            <a:off x="3848547" y="2032010"/>
            <a:ext cx="2385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support</a:t>
            </a:r>
            <a:r>
              <a:rPr lang="en-US" sz="2200" dirty="0" smtClean="0"/>
              <a:t> type</a:t>
            </a:r>
            <a:endParaRPr lang="en-US" sz="2200" dirty="0"/>
          </a:p>
        </p:txBody>
      </p:sp>
      <p:sp>
        <p:nvSpPr>
          <p:cNvPr id="33" name="TextBox 32"/>
          <p:cNvSpPr txBox="1"/>
          <p:nvPr/>
        </p:nvSpPr>
        <p:spPr>
          <a:xfrm>
            <a:off x="6948496" y="2043555"/>
            <a:ext cx="2010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structure class</a:t>
            </a:r>
            <a:endParaRPr lang="en-US" sz="22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353044" y="1946821"/>
            <a:ext cx="8605683" cy="158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53044" y="2548315"/>
            <a:ext cx="8605683" cy="158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 flipH="1">
            <a:off x="8659348" y="2238978"/>
            <a:ext cx="610309" cy="1154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Multiply 37"/>
          <p:cNvSpPr/>
          <p:nvPr/>
        </p:nvSpPr>
        <p:spPr>
          <a:xfrm>
            <a:off x="2499902" y="5207106"/>
            <a:ext cx="374316" cy="336826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Checkmark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0318" y="6315293"/>
            <a:ext cx="282600" cy="246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944" y="3503439"/>
            <a:ext cx="4061599" cy="3200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66" y="3484623"/>
            <a:ext cx="4064742" cy="3200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55791"/>
            <a:ext cx="8229600" cy="708821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en-US" dirty="0" smtClean="0"/>
              <a:t>Supporting regions should be nearby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11445" y="4656147"/>
            <a:ext cx="1001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OR</a:t>
            </a:r>
            <a:endParaRPr lang="en-US" sz="3000" dirty="0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87509" y="201453"/>
            <a:ext cx="9014851" cy="11612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33137" y="1365103"/>
            <a:ext cx="5472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Prior (2/4): Support Consistency</a:t>
            </a: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933152" y="74933"/>
            <a:ext cx="216920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679045" y="4658529"/>
            <a:ext cx="282028" cy="1588"/>
          </a:xfrm>
          <a:prstGeom prst="line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675849" y="5675658"/>
            <a:ext cx="282028" cy="1588"/>
          </a:xfrm>
          <a:prstGeom prst="line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5309509" y="5169079"/>
            <a:ext cx="1017924" cy="1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28035" y="4656147"/>
            <a:ext cx="282028" cy="1588"/>
          </a:xfrm>
          <a:prstGeom prst="line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928035" y="4793461"/>
            <a:ext cx="282028" cy="1588"/>
          </a:xfrm>
          <a:prstGeom prst="line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 flipH="1" flipV="1">
            <a:off x="996765" y="4733935"/>
            <a:ext cx="152400" cy="1588"/>
          </a:xfrm>
          <a:prstGeom prst="line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6253729" y="744990"/>
            <a:ext cx="1348361" cy="104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8424854" y="740896"/>
            <a:ext cx="1347362" cy="13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922663" y="1422828"/>
            <a:ext cx="216920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42118" y="2238977"/>
            <a:ext cx="610308" cy="1154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96445" y="2124370"/>
            <a:ext cx="310342" cy="32004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528507" y="2124370"/>
            <a:ext cx="320040" cy="32004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6512077" y="2124370"/>
            <a:ext cx="436419" cy="32004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06787" y="2013523"/>
            <a:ext cx="2494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supporting region</a:t>
            </a:r>
            <a:endParaRPr lang="en-US" sz="2200" dirty="0"/>
          </a:p>
        </p:txBody>
      </p:sp>
      <p:sp>
        <p:nvSpPr>
          <p:cNvPr id="42" name="TextBox 41"/>
          <p:cNvSpPr txBox="1"/>
          <p:nvPr/>
        </p:nvSpPr>
        <p:spPr>
          <a:xfrm>
            <a:off x="3848547" y="2032010"/>
            <a:ext cx="2385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support</a:t>
            </a:r>
            <a:r>
              <a:rPr lang="en-US" sz="2200" dirty="0" smtClean="0"/>
              <a:t> type</a:t>
            </a:r>
            <a:endParaRPr lang="en-US" sz="2200" dirty="0"/>
          </a:p>
        </p:txBody>
      </p:sp>
      <p:sp>
        <p:nvSpPr>
          <p:cNvPr id="44" name="TextBox 43"/>
          <p:cNvSpPr txBox="1"/>
          <p:nvPr/>
        </p:nvSpPr>
        <p:spPr>
          <a:xfrm>
            <a:off x="6948496" y="2043555"/>
            <a:ext cx="2010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structure class</a:t>
            </a:r>
            <a:endParaRPr lang="en-US" sz="2200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353044" y="1946821"/>
            <a:ext cx="8605683" cy="158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53044" y="2548315"/>
            <a:ext cx="8605683" cy="158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 flipH="1">
            <a:off x="8659348" y="2238978"/>
            <a:ext cx="610309" cy="1154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9182" y="3166425"/>
            <a:ext cx="3959544" cy="3505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A region requires no support </a:t>
            </a:r>
            <a:r>
              <a:rPr lang="en-US" b="1" dirty="0" smtClean="0"/>
              <a:t>if and only if </a:t>
            </a:r>
            <a:r>
              <a:rPr lang="en-US" dirty="0" smtClean="0"/>
              <a:t>its structure class is ‘floor’</a:t>
            </a:r>
            <a:endParaRPr lang="en-US" dirty="0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7509" y="201453"/>
            <a:ext cx="9014851" cy="11612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33137" y="1342013"/>
            <a:ext cx="5472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Prior (3/4): Ground Consistency</a:t>
            </a: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933152" y="74933"/>
            <a:ext cx="216920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18" y="3166425"/>
            <a:ext cx="4419600" cy="3505200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rot="5400000">
            <a:off x="6253729" y="744990"/>
            <a:ext cx="1348361" cy="104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8424854" y="740896"/>
            <a:ext cx="1347362" cy="13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922663" y="1422828"/>
            <a:ext cx="216920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H="1">
            <a:off x="42118" y="2238977"/>
            <a:ext cx="610308" cy="1154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96445" y="2124370"/>
            <a:ext cx="310342" cy="32004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528507" y="2124370"/>
            <a:ext cx="320040" cy="32004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6512077" y="2124370"/>
            <a:ext cx="436419" cy="32004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06787" y="2013523"/>
            <a:ext cx="2494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supporting region</a:t>
            </a:r>
            <a:endParaRPr lang="en-US" sz="2200" dirty="0"/>
          </a:p>
        </p:txBody>
      </p:sp>
      <p:sp>
        <p:nvSpPr>
          <p:cNvPr id="35" name="TextBox 34"/>
          <p:cNvSpPr txBox="1"/>
          <p:nvPr/>
        </p:nvSpPr>
        <p:spPr>
          <a:xfrm>
            <a:off x="3848547" y="2032010"/>
            <a:ext cx="2385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support</a:t>
            </a:r>
            <a:r>
              <a:rPr lang="en-US" sz="2200" dirty="0" smtClean="0"/>
              <a:t> type</a:t>
            </a:r>
            <a:endParaRPr lang="en-US" sz="2200" dirty="0"/>
          </a:p>
        </p:txBody>
      </p:sp>
      <p:sp>
        <p:nvSpPr>
          <p:cNvPr id="36" name="TextBox 35"/>
          <p:cNvSpPr txBox="1"/>
          <p:nvPr/>
        </p:nvSpPr>
        <p:spPr>
          <a:xfrm>
            <a:off x="6948496" y="2043555"/>
            <a:ext cx="2010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structure class</a:t>
            </a:r>
            <a:endParaRPr lang="en-US" sz="22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53044" y="1946821"/>
            <a:ext cx="8605683" cy="158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53044" y="2548315"/>
            <a:ext cx="8605683" cy="158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 flipH="1">
            <a:off x="8659348" y="2238978"/>
            <a:ext cx="610309" cy="1154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03" y="3542348"/>
            <a:ext cx="4064742" cy="3200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944" y="3560490"/>
            <a:ext cx="4049961" cy="3200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33527"/>
            <a:ext cx="8229600" cy="70882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A region is unlikely to be the floor if another floor region is lower than it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11445" y="4713872"/>
            <a:ext cx="1001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OR</a:t>
            </a:r>
            <a:endParaRPr lang="en-US" sz="3000" dirty="0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87509" y="201453"/>
            <a:ext cx="9014851" cy="11612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" y="1318923"/>
            <a:ext cx="8647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Prior (4/4): Global Ground Consistency</a:t>
            </a: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933152" y="74933"/>
            <a:ext cx="216920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457201" y="5740554"/>
            <a:ext cx="912586" cy="6138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Floor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596244" y="4960957"/>
            <a:ext cx="1252303" cy="6138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Floor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212770" y="5740554"/>
            <a:ext cx="912586" cy="6138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953735"/>
                </a:solidFill>
              </a:rPr>
              <a:t>Floor</a:t>
            </a:r>
            <a:endParaRPr lang="en-US" sz="2400" b="1" dirty="0">
              <a:solidFill>
                <a:srgbClr val="953735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239000" y="4960957"/>
            <a:ext cx="1152144" cy="6138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Prop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6253729" y="744990"/>
            <a:ext cx="1348361" cy="104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8424854" y="740896"/>
            <a:ext cx="1347362" cy="13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922663" y="1422828"/>
            <a:ext cx="216920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H="1">
            <a:off x="42118" y="2238977"/>
            <a:ext cx="610308" cy="1154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96445" y="2124370"/>
            <a:ext cx="310342" cy="32004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528507" y="2124370"/>
            <a:ext cx="320040" cy="32004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6512077" y="2124370"/>
            <a:ext cx="436419" cy="32004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06787" y="2013523"/>
            <a:ext cx="2494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supporting region</a:t>
            </a:r>
            <a:endParaRPr lang="en-US" sz="2200" dirty="0"/>
          </a:p>
        </p:txBody>
      </p:sp>
      <p:sp>
        <p:nvSpPr>
          <p:cNvPr id="37" name="TextBox 36"/>
          <p:cNvSpPr txBox="1"/>
          <p:nvPr/>
        </p:nvSpPr>
        <p:spPr>
          <a:xfrm>
            <a:off x="3848547" y="2032010"/>
            <a:ext cx="2385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support</a:t>
            </a:r>
            <a:r>
              <a:rPr lang="en-US" sz="2200" dirty="0" smtClean="0"/>
              <a:t> type</a:t>
            </a:r>
            <a:endParaRPr lang="en-US" sz="2200" dirty="0"/>
          </a:p>
        </p:txBody>
      </p:sp>
      <p:sp>
        <p:nvSpPr>
          <p:cNvPr id="38" name="TextBox 37"/>
          <p:cNvSpPr txBox="1"/>
          <p:nvPr/>
        </p:nvSpPr>
        <p:spPr>
          <a:xfrm>
            <a:off x="6948496" y="2043555"/>
            <a:ext cx="2010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structure class</a:t>
            </a:r>
            <a:endParaRPr lang="en-US" sz="2200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353044" y="1946821"/>
            <a:ext cx="8605683" cy="158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53044" y="2548315"/>
            <a:ext cx="8605683" cy="158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H="1">
            <a:off x="8659348" y="2238978"/>
            <a:ext cx="610309" cy="11548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Multiply 41"/>
          <p:cNvSpPr/>
          <p:nvPr/>
        </p:nvSpPr>
        <p:spPr>
          <a:xfrm>
            <a:off x="3394029" y="5139561"/>
            <a:ext cx="374316" cy="336826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Checkmark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5353" y="5193674"/>
            <a:ext cx="282600" cy="246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infer physical support?</a:t>
            </a:r>
            <a:endParaRPr lang="en-US" dirty="0"/>
          </a:p>
        </p:txBody>
      </p:sp>
      <p:pic>
        <p:nvPicPr>
          <p:cNvPr id="5" name="Picture 4" descr="131_JF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262" y="1751274"/>
            <a:ext cx="4903537" cy="3256255"/>
          </a:xfrm>
          <a:prstGeom prst="rect">
            <a:avLst/>
          </a:prstGeom>
        </p:spPr>
      </p:pic>
      <p:pic>
        <p:nvPicPr>
          <p:cNvPr id="6" name="Picture 5" descr="robo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88" y="1751273"/>
            <a:ext cx="3452018" cy="32644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228" y="5491848"/>
            <a:ext cx="822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Interacting with objects may have physical consequences!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Integer Program Formulation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85304" y="1578017"/>
            <a:ext cx="8501496" cy="85605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366262" y="2701190"/>
            <a:ext cx="3794558" cy="647851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728789" y="3349041"/>
            <a:ext cx="1901299" cy="649224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1728790" y="4026892"/>
            <a:ext cx="2319123" cy="31089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1728790" y="4513700"/>
            <a:ext cx="2454383" cy="649224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1728790" y="5295138"/>
            <a:ext cx="2496421" cy="649224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787545" y="6099001"/>
            <a:ext cx="4638819" cy="420861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160820" y="3515895"/>
            <a:ext cx="3525980" cy="14571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Relaxed to Linear Program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3002"/>
            <a:ext cx="8229600" cy="1143000"/>
          </a:xfrm>
        </p:spPr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3846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65802" y="1634862"/>
            <a:ext cx="6714067" cy="7402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36" y="1634068"/>
            <a:ext cx="2108199" cy="62653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Accuracy =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79835" y="1634068"/>
            <a:ext cx="434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of Correctly Labeled Support Relationships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74568" y="2004988"/>
            <a:ext cx="3937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# of Total Labeled Support Relationships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479835" y="2003400"/>
            <a:ext cx="4343401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88533" y="2692394"/>
            <a:ext cx="6214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Evaluation with features extracted from: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15645" y="3877655"/>
            <a:ext cx="4029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Regions from</a:t>
            </a:r>
            <a:r>
              <a:rPr lang="en-US" dirty="0" smtClean="0"/>
              <a:t> Ground Truth Labels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83715" y="3877655"/>
            <a:ext cx="302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Regions from Segmentation</a:t>
            </a:r>
            <a:endParaRPr lang="en-US" dirty="0"/>
          </a:p>
        </p:txBody>
      </p:sp>
      <p:sp>
        <p:nvSpPr>
          <p:cNvPr id="13" name="Left Arrow 12"/>
          <p:cNvSpPr/>
          <p:nvPr/>
        </p:nvSpPr>
        <p:spPr>
          <a:xfrm rot="19519752">
            <a:off x="3179300" y="3374182"/>
            <a:ext cx="978634" cy="3302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12730080">
            <a:off x="4677465" y="3365716"/>
            <a:ext cx="978634" cy="3302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76" y="4246987"/>
            <a:ext cx="3036226" cy="23974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715" y="4246987"/>
            <a:ext cx="3054363" cy="2404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Baseline #1: Image Plane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5134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Heuristic: look at neighboring regions for support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172" y="2263170"/>
            <a:ext cx="5510645" cy="4363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Baselines #2: Structure Class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33284"/>
          </a:xfrm>
        </p:spPr>
        <p:txBody>
          <a:bodyPr>
            <a:normAutofit/>
          </a:bodyPr>
          <a:lstStyle/>
          <a:p>
            <a:r>
              <a:rPr lang="en-US" sz="3000" dirty="0" smtClean="0"/>
              <a:t> Heuristic: Support is deterministic given Structure Classes</a:t>
            </a:r>
          </a:p>
        </p:txBody>
      </p:sp>
      <p:pic>
        <p:nvPicPr>
          <p:cNvPr id="9" name="Picture 8" descr="524_struc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33484"/>
            <a:ext cx="5017009" cy="395349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143347" y="6004078"/>
            <a:ext cx="556381" cy="502354"/>
          </a:xfrm>
          <a:prstGeom prst="straightConnector1">
            <a:avLst/>
          </a:prstGeom>
          <a:ln w="63500">
            <a:solidFill>
              <a:srgbClr val="00F72B"/>
            </a:solidFill>
            <a:tailEnd type="arrow"/>
          </a:ln>
          <a:effectLst>
            <a:glow rad="25400">
              <a:schemeClr val="tx1">
                <a:alpha val="5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2947060" y="6243725"/>
            <a:ext cx="474513" cy="235131"/>
          </a:xfrm>
          <a:prstGeom prst="straightConnector1">
            <a:avLst/>
          </a:prstGeom>
          <a:ln w="63500">
            <a:solidFill>
              <a:srgbClr val="00F72B"/>
            </a:solidFill>
            <a:tailEnd type="arrow"/>
          </a:ln>
          <a:effectLst>
            <a:glow rad="25400">
              <a:schemeClr val="tx1">
                <a:alpha val="5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835749" y="5308982"/>
            <a:ext cx="2061429" cy="333470"/>
          </a:xfrm>
          <a:prstGeom prst="straightConnector1">
            <a:avLst/>
          </a:prstGeom>
          <a:ln w="63500">
            <a:solidFill>
              <a:srgbClr val="00F72B"/>
            </a:solidFill>
            <a:tailEnd type="arrow"/>
          </a:ln>
          <a:effectLst>
            <a:glow rad="25400">
              <a:schemeClr val="tx1">
                <a:alpha val="5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H="1">
            <a:off x="2216839" y="5847405"/>
            <a:ext cx="502354" cy="290286"/>
          </a:xfrm>
          <a:prstGeom prst="straightConnector1">
            <a:avLst/>
          </a:prstGeom>
          <a:ln w="63500">
            <a:solidFill>
              <a:srgbClr val="00F72B"/>
            </a:solidFill>
            <a:tailEnd type="arrow"/>
          </a:ln>
          <a:effectLst>
            <a:glow rad="25400">
              <a:schemeClr val="tx1">
                <a:alpha val="5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19091" y="5902274"/>
            <a:ext cx="2386515" cy="682902"/>
          </a:xfrm>
          <a:prstGeom prst="roundRect">
            <a:avLst/>
          </a:prstGeom>
          <a:solidFill>
            <a:srgbClr val="BB079E"/>
          </a:solidFill>
          <a:ln>
            <a:solidFill>
              <a:srgbClr val="1900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Floor</a:t>
            </a:r>
            <a:endParaRPr lang="en-US" sz="3000" dirty="0"/>
          </a:p>
        </p:txBody>
      </p:sp>
      <p:sp>
        <p:nvSpPr>
          <p:cNvPr id="21" name="Rounded Rectangle 20"/>
          <p:cNvSpPr/>
          <p:nvPr/>
        </p:nvSpPr>
        <p:spPr>
          <a:xfrm>
            <a:off x="6119091" y="5058468"/>
            <a:ext cx="2386515" cy="682902"/>
          </a:xfrm>
          <a:prstGeom prst="roundRect">
            <a:avLst/>
          </a:prstGeom>
          <a:solidFill>
            <a:srgbClr val="440F7B"/>
          </a:solidFill>
          <a:ln>
            <a:solidFill>
              <a:srgbClr val="8B1D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Furniture</a:t>
            </a:r>
            <a:endParaRPr lang="en-US" sz="3000" dirty="0"/>
          </a:p>
        </p:txBody>
      </p:sp>
      <p:sp>
        <p:nvSpPr>
          <p:cNvPr id="24" name="Rounded Rectangle 23"/>
          <p:cNvSpPr/>
          <p:nvPr/>
        </p:nvSpPr>
        <p:spPr>
          <a:xfrm>
            <a:off x="6119091" y="4219001"/>
            <a:ext cx="2386515" cy="68290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000000"/>
                </a:solidFill>
              </a:rPr>
              <a:t>Prop</a:t>
            </a:r>
            <a:endParaRPr lang="en-US" sz="3000" dirty="0">
              <a:solidFill>
                <a:srgbClr val="00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119091" y="3401581"/>
            <a:ext cx="2386515" cy="682902"/>
          </a:xfrm>
          <a:prstGeom prst="roundRect">
            <a:avLst/>
          </a:prstGeom>
          <a:solidFill>
            <a:srgbClr val="FFFF00"/>
          </a:solidFill>
          <a:ln>
            <a:solidFill>
              <a:srgbClr val="5152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Structure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5761181" y="3706091"/>
            <a:ext cx="311727" cy="2528454"/>
          </a:xfrm>
          <a:custGeom>
            <a:avLst/>
            <a:gdLst>
              <a:gd name="connsiteX0" fmla="*/ 477212 w 477212"/>
              <a:gd name="connsiteY0" fmla="*/ 0 h 2528454"/>
              <a:gd name="connsiteX1" fmla="*/ 3848 w 477212"/>
              <a:gd name="connsiteY1" fmla="*/ 1270000 h 2528454"/>
              <a:gd name="connsiteX2" fmla="*/ 454121 w 477212"/>
              <a:gd name="connsiteY2" fmla="*/ 2528454 h 252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7212" h="2528454">
                <a:moveTo>
                  <a:pt x="477212" y="0"/>
                </a:moveTo>
                <a:cubicBezTo>
                  <a:pt x="242454" y="424295"/>
                  <a:pt x="7696" y="848591"/>
                  <a:pt x="3848" y="1270000"/>
                </a:cubicBezTo>
                <a:cubicBezTo>
                  <a:pt x="0" y="1691409"/>
                  <a:pt x="454121" y="2528454"/>
                  <a:pt x="454121" y="2528454"/>
                </a:cubicBezTo>
              </a:path>
            </a:pathLst>
          </a:custGeom>
          <a:ln w="41275">
            <a:solidFill>
              <a:srgbClr val="00FF00"/>
            </a:solidFill>
            <a:tailEnd type="triangle" w="lg" len="lg"/>
          </a:ln>
          <a:effectLst>
            <a:glow rad="254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flipH="1">
            <a:off x="8551786" y="5322455"/>
            <a:ext cx="181194" cy="1000240"/>
          </a:xfrm>
          <a:custGeom>
            <a:avLst/>
            <a:gdLst>
              <a:gd name="connsiteX0" fmla="*/ 477212 w 477212"/>
              <a:gd name="connsiteY0" fmla="*/ 0 h 2528454"/>
              <a:gd name="connsiteX1" fmla="*/ 3848 w 477212"/>
              <a:gd name="connsiteY1" fmla="*/ 1270000 h 2528454"/>
              <a:gd name="connsiteX2" fmla="*/ 454121 w 477212"/>
              <a:gd name="connsiteY2" fmla="*/ 2528454 h 252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7212" h="2528454">
                <a:moveTo>
                  <a:pt x="477212" y="0"/>
                </a:moveTo>
                <a:cubicBezTo>
                  <a:pt x="242454" y="424295"/>
                  <a:pt x="7696" y="848591"/>
                  <a:pt x="3848" y="1270000"/>
                </a:cubicBezTo>
                <a:cubicBezTo>
                  <a:pt x="0" y="1691409"/>
                  <a:pt x="454121" y="2528454"/>
                  <a:pt x="454121" y="2528454"/>
                </a:cubicBezTo>
              </a:path>
            </a:pathLst>
          </a:custGeom>
          <a:ln w="41275">
            <a:solidFill>
              <a:srgbClr val="00FF00"/>
            </a:solidFill>
            <a:tailEnd type="triangle" w="lg" len="lg"/>
          </a:ln>
          <a:effectLst>
            <a:glow rad="254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976" y="2309090"/>
            <a:ext cx="5576372" cy="4435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Baselines #3: Support Classifier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08891"/>
          </a:xfrm>
        </p:spPr>
        <p:txBody>
          <a:bodyPr/>
          <a:lstStyle/>
          <a:p>
            <a:r>
              <a:rPr lang="en-US" dirty="0" smtClean="0"/>
              <a:t>Use only the output of support classifier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3851458" y="4848758"/>
            <a:ext cx="738464" cy="590469"/>
          </a:xfrm>
          <a:prstGeom prst="straightConnector1">
            <a:avLst/>
          </a:prstGeom>
          <a:ln w="63500">
            <a:solidFill>
              <a:srgbClr val="00F72B"/>
            </a:solidFill>
            <a:tailEnd type="arrow"/>
          </a:ln>
          <a:effectLst>
            <a:glow rad="25400">
              <a:schemeClr val="tx1">
                <a:alpha val="5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4123839" y="4774759"/>
            <a:ext cx="392084" cy="12007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  <a:effectLst>
            <a:glow rad="25400">
              <a:schemeClr val="tx1">
                <a:alpha val="5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515926" y="4490193"/>
            <a:ext cx="977657" cy="28456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  <a:effectLst>
            <a:glow rad="25400">
              <a:schemeClr val="tx1">
                <a:alpha val="5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515926" y="4774759"/>
            <a:ext cx="977657" cy="738463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  <a:effectLst>
            <a:glow rad="25400">
              <a:schemeClr val="tx1">
                <a:alpha val="5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 flipH="1" flipV="1">
            <a:off x="4183635" y="4442469"/>
            <a:ext cx="664580" cy="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  <a:effectLst>
            <a:glow rad="25400">
              <a:schemeClr val="tx1">
                <a:alpha val="5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Evaluating Support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333" dirty="0" smtClean="0">
                <a:solidFill>
                  <a:srgbClr val="FF0000"/>
                </a:solidFill>
              </a:rPr>
              <a:t>(Regions from Ground Truth Labels)</a:t>
            </a:r>
            <a:endParaRPr lang="en-US" sz="3333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94" y="5201801"/>
            <a:ext cx="1644589" cy="1291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94" y="3741703"/>
            <a:ext cx="1644385" cy="1298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94" y="2293503"/>
            <a:ext cx="1649124" cy="12984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708727"/>
            <a:ext cx="20489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Examples of Manually Labeled Regions</a:t>
            </a:r>
            <a:endParaRPr lang="en-US" sz="1600" dirty="0"/>
          </a:p>
        </p:txBody>
      </p:sp>
      <p:graphicFrame>
        <p:nvGraphicFramePr>
          <p:cNvPr id="13" name="Chart 12"/>
          <p:cNvGraphicFramePr/>
          <p:nvPr/>
        </p:nvGraphicFramePr>
        <p:xfrm>
          <a:off x="2286000" y="2047874"/>
          <a:ext cx="6557818" cy="4445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Evaluating Support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333" dirty="0" smtClean="0">
                <a:solidFill>
                  <a:srgbClr val="FF0000"/>
                </a:solidFill>
              </a:rPr>
              <a:t>(Regions </a:t>
            </a:r>
            <a:r>
              <a:rPr lang="en-US" sz="3333" dirty="0" smtClean="0">
                <a:solidFill>
                  <a:srgbClr val="FF0000"/>
                </a:solidFill>
              </a:rPr>
              <a:t>from</a:t>
            </a:r>
            <a:r>
              <a:rPr lang="en-US" sz="3333" dirty="0" smtClean="0">
                <a:solidFill>
                  <a:srgbClr val="FF0000"/>
                </a:solidFill>
              </a:rPr>
              <a:t> Ground Truth Labels)</a:t>
            </a:r>
            <a:endParaRPr lang="en-US" sz="3333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94" y="5201801"/>
            <a:ext cx="1644589" cy="12911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94" y="3741703"/>
            <a:ext cx="1644385" cy="1298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94" y="2293503"/>
            <a:ext cx="1649124" cy="12984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708727"/>
            <a:ext cx="20489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Examples of Manually Labeled Regions</a:t>
            </a:r>
            <a:endParaRPr lang="en-US" sz="1600" dirty="0"/>
          </a:p>
        </p:txBody>
      </p:sp>
      <p:graphicFrame>
        <p:nvGraphicFramePr>
          <p:cNvPr id="14" name="Chart 13"/>
          <p:cNvGraphicFramePr/>
          <p:nvPr/>
        </p:nvGraphicFramePr>
        <p:xfrm>
          <a:off x="2285999" y="2057400"/>
          <a:ext cx="6592455" cy="4435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sz="2889" dirty="0" smtClean="0">
                <a:solidFill>
                  <a:srgbClr val="FF0000"/>
                </a:solidFill>
              </a:rPr>
              <a:t>Ground Truth Regions</a:t>
            </a:r>
            <a:endParaRPr lang="en-US" sz="2889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15" y="1911944"/>
            <a:ext cx="4641349" cy="34966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051" y="1877309"/>
            <a:ext cx="4479859" cy="3542811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rot="5400000">
            <a:off x="7166788" y="4546876"/>
            <a:ext cx="877374" cy="708369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980880" y="5339747"/>
            <a:ext cx="565765" cy="1588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6429068" y="4679949"/>
            <a:ext cx="939802" cy="21590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8439152" y="5092093"/>
            <a:ext cx="495302" cy="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898855" y="4067134"/>
            <a:ext cx="1756893" cy="963705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 flipH="1">
            <a:off x="6408926" y="3929817"/>
            <a:ext cx="277737" cy="21590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6200000" flipH="1">
            <a:off x="6529545" y="3732681"/>
            <a:ext cx="632331" cy="10651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7689973" y="3523555"/>
            <a:ext cx="213227" cy="105665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7029233" y="3954581"/>
            <a:ext cx="329406" cy="114709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251291" y="2123440"/>
            <a:ext cx="314655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>
            <a:off x="6546645" y="2126616"/>
            <a:ext cx="176176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6200000" flipH="1">
            <a:off x="5794115" y="4011328"/>
            <a:ext cx="419100" cy="21590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H="1">
            <a:off x="7650520" y="3944583"/>
            <a:ext cx="2349502" cy="276941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2330368" y="5574191"/>
            <a:ext cx="2111975" cy="508440"/>
          </a:xfrm>
          <a:prstGeom prst="roundRect">
            <a:avLst/>
          </a:prstGeom>
          <a:solidFill>
            <a:srgbClr val="BB079E"/>
          </a:solidFill>
          <a:ln>
            <a:solidFill>
              <a:srgbClr val="1900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Floor</a:t>
            </a:r>
            <a:endParaRPr lang="en-US" sz="3000" dirty="0"/>
          </a:p>
        </p:txBody>
      </p:sp>
      <p:sp>
        <p:nvSpPr>
          <p:cNvPr id="28" name="Rounded Rectangle 27"/>
          <p:cNvSpPr/>
          <p:nvPr/>
        </p:nvSpPr>
        <p:spPr>
          <a:xfrm>
            <a:off x="2330368" y="6202943"/>
            <a:ext cx="2112264" cy="512064"/>
          </a:xfrm>
          <a:prstGeom prst="roundRect">
            <a:avLst/>
          </a:prstGeom>
          <a:solidFill>
            <a:srgbClr val="440F7B"/>
          </a:solidFill>
          <a:ln>
            <a:solidFill>
              <a:srgbClr val="8B1D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Furniture</a:t>
            </a:r>
            <a:endParaRPr lang="en-US" sz="3000" dirty="0"/>
          </a:p>
        </p:txBody>
      </p:sp>
      <p:sp>
        <p:nvSpPr>
          <p:cNvPr id="35" name="Rounded Rectangle 34"/>
          <p:cNvSpPr/>
          <p:nvPr/>
        </p:nvSpPr>
        <p:spPr>
          <a:xfrm>
            <a:off x="4839580" y="5570567"/>
            <a:ext cx="2112264" cy="5120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000000"/>
                </a:solidFill>
              </a:rPr>
              <a:t>Prop</a:t>
            </a:r>
            <a:endParaRPr lang="en-US" sz="3000" dirty="0">
              <a:solidFill>
                <a:srgbClr val="00000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839580" y="6202943"/>
            <a:ext cx="2112264" cy="512064"/>
          </a:xfrm>
          <a:prstGeom prst="roundRect">
            <a:avLst/>
          </a:prstGeom>
          <a:solidFill>
            <a:srgbClr val="FFFF00"/>
          </a:solidFill>
          <a:ln>
            <a:solidFill>
              <a:srgbClr val="5152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Structure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sz="2889" dirty="0" smtClean="0">
                <a:solidFill>
                  <a:srgbClr val="FF0000"/>
                </a:solidFill>
              </a:rPr>
              <a:t>Ground Truth Regions</a:t>
            </a:r>
            <a:endParaRPr lang="en-US" sz="2889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3918" y="5697745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 Prediction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39091" y="5697745"/>
            <a:ext cx="427182" cy="8457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15" y="1911944"/>
            <a:ext cx="4641349" cy="34966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051" y="1877309"/>
            <a:ext cx="4479859" cy="3542811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rot="5400000">
            <a:off x="7166788" y="4546876"/>
            <a:ext cx="877374" cy="708369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980880" y="5339747"/>
            <a:ext cx="565765" cy="1588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6429068" y="4679949"/>
            <a:ext cx="939802" cy="21590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8439152" y="5092093"/>
            <a:ext cx="495302" cy="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898855" y="4067134"/>
            <a:ext cx="1756893" cy="963705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 flipH="1">
            <a:off x="6408926" y="3929817"/>
            <a:ext cx="277737" cy="21590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6200000" flipH="1">
            <a:off x="6529545" y="3732681"/>
            <a:ext cx="632331" cy="10651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7689973" y="3523555"/>
            <a:ext cx="213227" cy="105665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7029233" y="3954581"/>
            <a:ext cx="329406" cy="114709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251291" y="2123440"/>
            <a:ext cx="314655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>
            <a:off x="6546645" y="2126616"/>
            <a:ext cx="176176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6200000" flipH="1">
            <a:off x="5794115" y="4011328"/>
            <a:ext cx="419100" cy="21590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H="1">
            <a:off x="7650520" y="3944583"/>
            <a:ext cx="2349502" cy="276941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457200" y="5890834"/>
            <a:ext cx="581891" cy="1588"/>
          </a:xfrm>
          <a:prstGeom prst="straightConnector1">
            <a:avLst/>
          </a:prstGeom>
          <a:ln w="50800">
            <a:solidFill>
              <a:srgbClr val="01FF20"/>
            </a:solidFill>
            <a:tailEnd type="none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Frame 104"/>
          <p:cNvSpPr/>
          <p:nvPr/>
        </p:nvSpPr>
        <p:spPr>
          <a:xfrm>
            <a:off x="213360" y="5697745"/>
            <a:ext cx="3284922" cy="369332"/>
          </a:xfrm>
          <a:prstGeom prst="fram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smtClean="0"/>
              <a:t>Why infer physical support: Recognition</a:t>
            </a:r>
            <a:endParaRPr lang="en-US" sz="3800" dirty="0"/>
          </a:p>
        </p:txBody>
      </p:sp>
      <p:pic>
        <p:nvPicPr>
          <p:cNvPr id="5" name="Picture 4" descr="552_rg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795" y="1284432"/>
            <a:ext cx="6892636" cy="51694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4182" y="2690091"/>
            <a:ext cx="2216727" cy="180109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on top of desk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05221" y="2992585"/>
            <a:ext cx="1336962" cy="115223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hanging from file cabinet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sz="2889" dirty="0" smtClean="0">
                <a:solidFill>
                  <a:srgbClr val="FF0000"/>
                </a:solidFill>
              </a:rPr>
              <a:t>Ground Truth Regions</a:t>
            </a:r>
            <a:endParaRPr lang="en-US" sz="2889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3918" y="5697745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 Prediction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6174192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Incorrect Prediction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39091" y="5697745"/>
            <a:ext cx="427182" cy="8457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15" y="1911944"/>
            <a:ext cx="4641349" cy="34966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051" y="1877309"/>
            <a:ext cx="4479859" cy="3542811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4861016" y="5030839"/>
            <a:ext cx="1089526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H="1">
            <a:off x="4476370" y="3416866"/>
            <a:ext cx="1153164" cy="7048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6200000" flipH="1">
            <a:off x="4281248" y="3952255"/>
            <a:ext cx="1020235" cy="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457200" y="5890834"/>
            <a:ext cx="581891" cy="1588"/>
          </a:xfrm>
          <a:prstGeom prst="straightConnector1">
            <a:avLst/>
          </a:prstGeom>
          <a:ln w="50800">
            <a:solidFill>
              <a:srgbClr val="01FF20"/>
            </a:solidFill>
            <a:tailEnd type="none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57200" y="6358858"/>
            <a:ext cx="581891" cy="1588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Frame 41"/>
          <p:cNvSpPr/>
          <p:nvPr/>
        </p:nvSpPr>
        <p:spPr>
          <a:xfrm>
            <a:off x="213360" y="6174192"/>
            <a:ext cx="3284922" cy="369332"/>
          </a:xfrm>
          <a:prstGeom prst="fram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Straight Arrow Connector 96"/>
          <p:cNvCxnSpPr/>
          <p:nvPr/>
        </p:nvCxnSpPr>
        <p:spPr>
          <a:xfrm>
            <a:off x="4791364" y="5753882"/>
            <a:ext cx="914400" cy="1588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sz="2889" dirty="0" smtClean="0">
                <a:solidFill>
                  <a:srgbClr val="FF0000"/>
                </a:solidFill>
              </a:rPr>
              <a:t>Ground Truth Regions</a:t>
            </a:r>
            <a:endParaRPr lang="en-US" sz="2889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3918" y="5697745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 Prediction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6174192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Incorrect Prediction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36682" y="5572908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 below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39091" y="5697745"/>
            <a:ext cx="427182" cy="8457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15" y="1911944"/>
            <a:ext cx="4641349" cy="34966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051" y="1877309"/>
            <a:ext cx="4479859" cy="3542811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rot="5400000">
            <a:off x="7166788" y="4546876"/>
            <a:ext cx="877374" cy="708369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861016" y="5030839"/>
            <a:ext cx="1089526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980880" y="5339747"/>
            <a:ext cx="565765" cy="1588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6429068" y="4679949"/>
            <a:ext cx="939802" cy="21590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8439152" y="5092093"/>
            <a:ext cx="495302" cy="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898855" y="4067134"/>
            <a:ext cx="1756893" cy="963705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 flipH="1">
            <a:off x="6408926" y="3929817"/>
            <a:ext cx="277737" cy="21590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6200000" flipH="1">
            <a:off x="6529545" y="3732681"/>
            <a:ext cx="632331" cy="10651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7689973" y="3523555"/>
            <a:ext cx="213227" cy="105665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7029233" y="3954581"/>
            <a:ext cx="329406" cy="114709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H="1">
            <a:off x="4476370" y="3416866"/>
            <a:ext cx="1153164" cy="7048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6200000" flipH="1">
            <a:off x="4281248" y="3952255"/>
            <a:ext cx="1020235" cy="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6200000" flipH="1">
            <a:off x="5794115" y="4011328"/>
            <a:ext cx="419100" cy="21590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H="1">
            <a:off x="7650520" y="3944583"/>
            <a:ext cx="2349502" cy="276941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457200" y="5890834"/>
            <a:ext cx="581891" cy="1588"/>
          </a:xfrm>
          <a:prstGeom prst="straightConnector1">
            <a:avLst/>
          </a:prstGeom>
          <a:ln w="50800">
            <a:solidFill>
              <a:srgbClr val="01FF20"/>
            </a:solidFill>
            <a:tailEnd type="none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57200" y="6358858"/>
            <a:ext cx="581891" cy="1588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ame 35"/>
          <p:cNvSpPr/>
          <p:nvPr/>
        </p:nvSpPr>
        <p:spPr>
          <a:xfrm>
            <a:off x="4635134" y="5567628"/>
            <a:ext cx="3425912" cy="369332"/>
          </a:xfrm>
          <a:prstGeom prst="fram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sz="2889" dirty="0" smtClean="0">
                <a:solidFill>
                  <a:srgbClr val="FF0000"/>
                </a:solidFill>
              </a:rPr>
              <a:t>Ground Truth Regions</a:t>
            </a:r>
            <a:endParaRPr lang="en-US" sz="2889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3918" y="5697745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 Prediction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6174192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Incorrect Prediction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64402" y="5997807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 behind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39091" y="5697745"/>
            <a:ext cx="427182" cy="8457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15" y="1911944"/>
            <a:ext cx="4641349" cy="34966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051" y="1877309"/>
            <a:ext cx="4479859" cy="3542811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>
            <a:off x="7251291" y="2123440"/>
            <a:ext cx="314655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>
            <a:off x="6546645" y="2126616"/>
            <a:ext cx="176176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457200" y="5890834"/>
            <a:ext cx="581891" cy="1588"/>
          </a:xfrm>
          <a:prstGeom prst="straightConnector1">
            <a:avLst/>
          </a:prstGeom>
          <a:ln w="50800">
            <a:solidFill>
              <a:srgbClr val="01FF20"/>
            </a:solidFill>
            <a:tailEnd type="none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57200" y="6358858"/>
            <a:ext cx="581891" cy="1588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4805224" y="6184061"/>
            <a:ext cx="914400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ame 35"/>
          <p:cNvSpPr/>
          <p:nvPr/>
        </p:nvSpPr>
        <p:spPr>
          <a:xfrm>
            <a:off x="4648994" y="5997807"/>
            <a:ext cx="3425912" cy="369332"/>
          </a:xfrm>
          <a:prstGeom prst="fram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Donut 39"/>
          <p:cNvSpPr/>
          <p:nvPr/>
        </p:nvSpPr>
        <p:spPr>
          <a:xfrm>
            <a:off x="5922822" y="1696404"/>
            <a:ext cx="2138224" cy="863600"/>
          </a:xfrm>
          <a:prstGeom prst="donut">
            <a:avLst>
              <a:gd name="adj" fmla="val 4977"/>
            </a:avLst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791364" y="5753882"/>
            <a:ext cx="914400" cy="1588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936682" y="5572908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 below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sz="2889" dirty="0" smtClean="0">
                <a:solidFill>
                  <a:srgbClr val="FF0000"/>
                </a:solidFill>
              </a:rPr>
              <a:t>Ground Truth Regions</a:t>
            </a:r>
            <a:endParaRPr lang="en-US" sz="2889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3918" y="5697745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 Prediction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6174192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Incorrect Prediction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64402" y="5997807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 behind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39091" y="5697745"/>
            <a:ext cx="427182" cy="8457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15" y="1911944"/>
            <a:ext cx="4641349" cy="34966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051" y="1877309"/>
            <a:ext cx="4479859" cy="3542811"/>
          </a:xfrm>
          <a:prstGeom prst="rect">
            <a:avLst/>
          </a:prstGeom>
        </p:spPr>
      </p:pic>
      <p:cxnSp>
        <p:nvCxnSpPr>
          <p:cNvPr id="93" name="Straight Arrow Connector 92"/>
          <p:cNvCxnSpPr/>
          <p:nvPr/>
        </p:nvCxnSpPr>
        <p:spPr>
          <a:xfrm>
            <a:off x="457200" y="5890834"/>
            <a:ext cx="581891" cy="1588"/>
          </a:xfrm>
          <a:prstGeom prst="straightConnector1">
            <a:avLst/>
          </a:prstGeom>
          <a:ln w="50800">
            <a:solidFill>
              <a:srgbClr val="01FF20"/>
            </a:solidFill>
            <a:tailEnd type="none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57200" y="6358858"/>
            <a:ext cx="581891" cy="1588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4805224" y="6184061"/>
            <a:ext cx="914400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ame 35"/>
          <p:cNvSpPr/>
          <p:nvPr/>
        </p:nvSpPr>
        <p:spPr>
          <a:xfrm>
            <a:off x="4697489" y="6442488"/>
            <a:ext cx="4023946" cy="369332"/>
          </a:xfrm>
          <a:prstGeom prst="fram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791364" y="5753882"/>
            <a:ext cx="914400" cy="1588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936682" y="5572908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 below</a:t>
            </a:r>
            <a:endParaRPr lang="en-US" dirty="0"/>
          </a:p>
        </p:txBody>
      </p:sp>
      <p:sp>
        <p:nvSpPr>
          <p:cNvPr id="23" name="Plus 22"/>
          <p:cNvSpPr/>
          <p:nvPr/>
        </p:nvSpPr>
        <p:spPr>
          <a:xfrm>
            <a:off x="5547426" y="6469531"/>
            <a:ext cx="344395" cy="338328"/>
          </a:xfrm>
          <a:prstGeom prst="mathPlus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964401" y="6442488"/>
            <a:ext cx="2948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</a:t>
            </a:r>
            <a:r>
              <a:rPr lang="en-US" dirty="0" smtClean="0"/>
              <a:t> </a:t>
            </a:r>
            <a:r>
              <a:rPr lang="en-US" dirty="0" smtClean="0"/>
              <a:t>hidden region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sz="2889" dirty="0" smtClean="0">
                <a:solidFill>
                  <a:srgbClr val="FF0000"/>
                </a:solidFill>
              </a:rPr>
              <a:t>Ground Truth Regions</a:t>
            </a:r>
            <a:endParaRPr lang="en-US" sz="2889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15" y="1911944"/>
            <a:ext cx="4641349" cy="34966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051" y="1877309"/>
            <a:ext cx="4479859" cy="3542811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rot="5400000">
            <a:off x="7166788" y="4546876"/>
            <a:ext cx="877374" cy="708369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861016" y="5030839"/>
            <a:ext cx="1089526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980880" y="5339747"/>
            <a:ext cx="565765" cy="1588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6429068" y="4679949"/>
            <a:ext cx="939802" cy="21590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8439152" y="5092093"/>
            <a:ext cx="495302" cy="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898855" y="4067134"/>
            <a:ext cx="1756893" cy="963705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 flipH="1">
            <a:off x="6408926" y="3929817"/>
            <a:ext cx="277737" cy="21590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6200000" flipH="1">
            <a:off x="6529545" y="3732681"/>
            <a:ext cx="632331" cy="10651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7689973" y="3523555"/>
            <a:ext cx="213227" cy="105665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7029233" y="3954581"/>
            <a:ext cx="329406" cy="114709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251291" y="2123440"/>
            <a:ext cx="314655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>
            <a:off x="6546645" y="2126616"/>
            <a:ext cx="176176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H="1">
            <a:off x="4476370" y="3416866"/>
            <a:ext cx="1153164" cy="7048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6200000" flipH="1">
            <a:off x="4281248" y="3952255"/>
            <a:ext cx="1020235" cy="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6200000" flipH="1">
            <a:off x="5794115" y="4011328"/>
            <a:ext cx="419100" cy="215906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H="1">
            <a:off x="7650520" y="3944583"/>
            <a:ext cx="2349502" cy="276941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373918" y="5697745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 Prediction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371600" y="6174192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Incorrect Prediction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964402" y="5997807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 behind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039091" y="5697745"/>
            <a:ext cx="427182" cy="8457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57200" y="5890834"/>
            <a:ext cx="581891" cy="1588"/>
          </a:xfrm>
          <a:prstGeom prst="straightConnector1">
            <a:avLst/>
          </a:prstGeom>
          <a:ln w="50800">
            <a:solidFill>
              <a:srgbClr val="01FF20"/>
            </a:solidFill>
            <a:tailEnd type="none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57200" y="6358858"/>
            <a:ext cx="581891" cy="1588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805224" y="6184061"/>
            <a:ext cx="914400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791364" y="5753882"/>
            <a:ext cx="914400" cy="1588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936682" y="5572908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 below</a:t>
            </a:r>
            <a:endParaRPr lang="en-US" dirty="0"/>
          </a:p>
        </p:txBody>
      </p:sp>
      <p:sp>
        <p:nvSpPr>
          <p:cNvPr id="48" name="Plus 47"/>
          <p:cNvSpPr/>
          <p:nvPr/>
        </p:nvSpPr>
        <p:spPr>
          <a:xfrm>
            <a:off x="5547426" y="6469531"/>
            <a:ext cx="344395" cy="338328"/>
          </a:xfrm>
          <a:prstGeom prst="mathPlus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964401" y="6442488"/>
            <a:ext cx="2948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</a:t>
            </a:r>
            <a:r>
              <a:rPr lang="en-US" dirty="0" smtClean="0"/>
              <a:t> </a:t>
            </a:r>
            <a:r>
              <a:rPr lang="en-US" dirty="0" smtClean="0"/>
              <a:t>hidden region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sz="2889" dirty="0" smtClean="0">
                <a:solidFill>
                  <a:srgbClr val="FF0000"/>
                </a:solidFill>
              </a:rPr>
              <a:t>Ground Truth Regions</a:t>
            </a:r>
            <a:endParaRPr lang="en-US" sz="2889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8646" y="1911944"/>
            <a:ext cx="4431627" cy="3496631"/>
          </a:xfrm>
          <a:prstGeom prst="rect">
            <a:avLst/>
          </a:prstGeom>
        </p:spPr>
      </p:pic>
      <p:pic>
        <p:nvPicPr>
          <p:cNvPr id="36" name="Picture 3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88954" y="1888854"/>
            <a:ext cx="4480560" cy="354787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373918" y="5697745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 Prediction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1371600" y="6174192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Incorrect Prediction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5964402" y="5997807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 behind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1039091" y="5697745"/>
            <a:ext cx="427182" cy="8457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57200" y="5890834"/>
            <a:ext cx="581891" cy="1588"/>
          </a:xfrm>
          <a:prstGeom prst="straightConnector1">
            <a:avLst/>
          </a:prstGeom>
          <a:ln w="50800">
            <a:solidFill>
              <a:srgbClr val="01FF20"/>
            </a:solidFill>
            <a:tailEnd type="none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57200" y="6358858"/>
            <a:ext cx="581891" cy="1588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805224" y="6184061"/>
            <a:ext cx="914400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4791364" y="5753882"/>
            <a:ext cx="914400" cy="1588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936682" y="5572908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 below</a:t>
            </a:r>
            <a:endParaRPr lang="en-US" dirty="0"/>
          </a:p>
        </p:txBody>
      </p:sp>
      <p:sp>
        <p:nvSpPr>
          <p:cNvPr id="60" name="Plus 59"/>
          <p:cNvSpPr/>
          <p:nvPr/>
        </p:nvSpPr>
        <p:spPr>
          <a:xfrm>
            <a:off x="5547426" y="6469531"/>
            <a:ext cx="344395" cy="338328"/>
          </a:xfrm>
          <a:prstGeom prst="mathPlus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5964401" y="6442488"/>
            <a:ext cx="2948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</a:t>
            </a:r>
            <a:r>
              <a:rPr lang="en-US" dirty="0" smtClean="0"/>
              <a:t> </a:t>
            </a:r>
            <a:r>
              <a:rPr lang="en-US" dirty="0" smtClean="0"/>
              <a:t>hidden region</a:t>
            </a:r>
            <a:endParaRPr lang="en-US" dirty="0"/>
          </a:p>
        </p:txBody>
      </p:sp>
      <p:sp>
        <p:nvSpPr>
          <p:cNvPr id="62" name="Plus 61"/>
          <p:cNvSpPr/>
          <p:nvPr/>
        </p:nvSpPr>
        <p:spPr>
          <a:xfrm>
            <a:off x="6423550" y="4028163"/>
            <a:ext cx="344395" cy="338328"/>
          </a:xfrm>
          <a:prstGeom prst="mathPlus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Plus 62"/>
          <p:cNvSpPr/>
          <p:nvPr/>
        </p:nvSpPr>
        <p:spPr>
          <a:xfrm>
            <a:off x="8342405" y="2896708"/>
            <a:ext cx="344395" cy="338328"/>
          </a:xfrm>
          <a:prstGeom prst="mathPlus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lus 63"/>
          <p:cNvSpPr/>
          <p:nvPr/>
        </p:nvSpPr>
        <p:spPr>
          <a:xfrm>
            <a:off x="7825186" y="2896708"/>
            <a:ext cx="344395" cy="338328"/>
          </a:xfrm>
          <a:prstGeom prst="mathPlus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7441261" y="4421909"/>
            <a:ext cx="314655" cy="1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8237707" y="5138523"/>
            <a:ext cx="211531" cy="173065"/>
          </a:xfrm>
          <a:prstGeom prst="straightConnector1">
            <a:avLst/>
          </a:prstGeom>
          <a:ln w="50800">
            <a:solidFill>
              <a:srgbClr val="FF000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rot="5400000">
            <a:off x="6046285" y="3927688"/>
            <a:ext cx="419101" cy="200950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5400000">
            <a:off x="5782745" y="3871441"/>
            <a:ext cx="419101" cy="200950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rot="10800000" flipV="1">
            <a:off x="5014814" y="4504759"/>
            <a:ext cx="420547" cy="1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Plus 72"/>
          <p:cNvSpPr/>
          <p:nvPr/>
        </p:nvSpPr>
        <p:spPr>
          <a:xfrm>
            <a:off x="5203031" y="4957754"/>
            <a:ext cx="344395" cy="353834"/>
          </a:xfrm>
          <a:prstGeom prst="mathPlu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Plus 73"/>
          <p:cNvSpPr/>
          <p:nvPr/>
        </p:nvSpPr>
        <p:spPr>
          <a:xfrm>
            <a:off x="5891820" y="4957754"/>
            <a:ext cx="344395" cy="353834"/>
          </a:xfrm>
          <a:prstGeom prst="mathPlu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Arrow Connector 74"/>
          <p:cNvCxnSpPr/>
          <p:nvPr/>
        </p:nvCxnSpPr>
        <p:spPr>
          <a:xfrm flipV="1">
            <a:off x="4652822" y="4687043"/>
            <a:ext cx="361991" cy="1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4652822" y="4957754"/>
            <a:ext cx="361993" cy="1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rot="5400000">
            <a:off x="5474342" y="4022056"/>
            <a:ext cx="317234" cy="1588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5400000">
            <a:off x="5275950" y="3976435"/>
            <a:ext cx="317234" cy="1588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16200000" flipH="1">
            <a:off x="4980531" y="3910046"/>
            <a:ext cx="305704" cy="237139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rot="5400000">
            <a:off x="4726747" y="3985097"/>
            <a:ext cx="260988" cy="131754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13" y="2293503"/>
            <a:ext cx="1638405" cy="1298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94" y="5194518"/>
            <a:ext cx="1649124" cy="1298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Evaluating Support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333" dirty="0" smtClean="0">
                <a:solidFill>
                  <a:srgbClr val="FF0000"/>
                </a:solidFill>
              </a:rPr>
              <a:t>(Regions from Segmentation)</a:t>
            </a:r>
            <a:endParaRPr lang="en-US" sz="3333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08727"/>
            <a:ext cx="20489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Examples of Regions from Segmentation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13" y="3741703"/>
            <a:ext cx="1649124" cy="1298448"/>
          </a:xfrm>
          <a:prstGeom prst="rect">
            <a:avLst/>
          </a:prstGeom>
        </p:spPr>
      </p:pic>
      <p:graphicFrame>
        <p:nvGraphicFramePr>
          <p:cNvPr id="13" name="Chart 12"/>
          <p:cNvGraphicFramePr/>
          <p:nvPr/>
        </p:nvGraphicFramePr>
        <p:xfrm>
          <a:off x="2286000" y="2057400"/>
          <a:ext cx="6569364" cy="4435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sz="2889" dirty="0" smtClean="0">
                <a:solidFill>
                  <a:srgbClr val="FF0000"/>
                </a:solidFill>
              </a:rPr>
              <a:t>Automatically Segmented Regions</a:t>
            </a:r>
            <a:endParaRPr lang="en-US" sz="2889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9" y="1948688"/>
            <a:ext cx="4532072" cy="33832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180" y="1948688"/>
            <a:ext cx="4497340" cy="33832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373918" y="5697745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 Prediction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371600" y="6174192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Incorrect Prediction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964402" y="5997807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 behind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1039091" y="5697745"/>
            <a:ext cx="427182" cy="8457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57200" y="5890834"/>
            <a:ext cx="581891" cy="1588"/>
          </a:xfrm>
          <a:prstGeom prst="straightConnector1">
            <a:avLst/>
          </a:prstGeom>
          <a:ln w="50800">
            <a:solidFill>
              <a:srgbClr val="01FF20"/>
            </a:solidFill>
            <a:tailEnd type="none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57200" y="6358858"/>
            <a:ext cx="581891" cy="1588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805224" y="6184061"/>
            <a:ext cx="914400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791364" y="5753882"/>
            <a:ext cx="914400" cy="1588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936682" y="5572908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 below</a:t>
            </a:r>
            <a:endParaRPr lang="en-US" dirty="0"/>
          </a:p>
        </p:txBody>
      </p:sp>
      <p:sp>
        <p:nvSpPr>
          <p:cNvPr id="42" name="Plus 41"/>
          <p:cNvSpPr/>
          <p:nvPr/>
        </p:nvSpPr>
        <p:spPr>
          <a:xfrm>
            <a:off x="5547426" y="6469531"/>
            <a:ext cx="344395" cy="338328"/>
          </a:xfrm>
          <a:prstGeom prst="mathPlus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964401" y="6442488"/>
            <a:ext cx="2948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</a:t>
            </a:r>
            <a:r>
              <a:rPr lang="en-US" dirty="0" smtClean="0"/>
              <a:t> </a:t>
            </a:r>
            <a:r>
              <a:rPr lang="en-US" dirty="0" smtClean="0"/>
              <a:t>hidden region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sz="2889" dirty="0" smtClean="0">
                <a:solidFill>
                  <a:srgbClr val="FF0000"/>
                </a:solidFill>
              </a:rPr>
              <a:t>Automatically Segmented Regions</a:t>
            </a:r>
            <a:endParaRPr lang="en-US" sz="2889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6" y="1983741"/>
            <a:ext cx="4510315" cy="33832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02" y="1983741"/>
            <a:ext cx="4490890" cy="33832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73918" y="5697745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 Prediction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371600" y="6174192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Incorrect Prediction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964402" y="5997807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 behind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039091" y="5697745"/>
            <a:ext cx="427182" cy="8457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57200" y="5890834"/>
            <a:ext cx="581891" cy="1588"/>
          </a:xfrm>
          <a:prstGeom prst="straightConnector1">
            <a:avLst/>
          </a:prstGeom>
          <a:ln w="50800">
            <a:solidFill>
              <a:srgbClr val="01FF20"/>
            </a:solidFill>
            <a:tailEnd type="none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57200" y="6358858"/>
            <a:ext cx="581891" cy="1588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805224" y="6184061"/>
            <a:ext cx="914400" cy="1588"/>
          </a:xfrm>
          <a:prstGeom prst="straightConnector1">
            <a:avLst/>
          </a:prstGeom>
          <a:ln w="50800">
            <a:solidFill>
              <a:srgbClr val="01FF20"/>
            </a:solidFill>
            <a:tailEnd type="oval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791364" y="5753882"/>
            <a:ext cx="914400" cy="1588"/>
          </a:xfrm>
          <a:prstGeom prst="straightConnector1">
            <a:avLst/>
          </a:prstGeom>
          <a:ln w="50800">
            <a:solidFill>
              <a:srgbClr val="01FF20"/>
            </a:solidFill>
            <a:tailEnd type="arrow"/>
          </a:ln>
          <a:effectLst>
            <a:glow rad="381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936682" y="5572908"/>
            <a:ext cx="212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 below</a:t>
            </a:r>
            <a:endParaRPr lang="en-US" dirty="0"/>
          </a:p>
        </p:txBody>
      </p:sp>
      <p:sp>
        <p:nvSpPr>
          <p:cNvPr id="32" name="Plus 31"/>
          <p:cNvSpPr/>
          <p:nvPr/>
        </p:nvSpPr>
        <p:spPr>
          <a:xfrm>
            <a:off x="5547426" y="6469531"/>
            <a:ext cx="344395" cy="338328"/>
          </a:xfrm>
          <a:prstGeom prst="mathPlus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964401" y="6442488"/>
            <a:ext cx="2948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</a:t>
            </a:r>
            <a:r>
              <a:rPr lang="en-US" dirty="0" smtClean="0"/>
              <a:t> </a:t>
            </a:r>
            <a:r>
              <a:rPr lang="en-US" dirty="0" smtClean="0"/>
              <a:t>hidden region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Algorithm for inferring Physical Support</a:t>
            </a:r>
          </a:p>
          <a:p>
            <a:r>
              <a:rPr lang="en-US" dirty="0" smtClean="0"/>
              <a:t>Novel </a:t>
            </a:r>
            <a:r>
              <a:rPr lang="en-US" dirty="0" smtClean="0"/>
              <a:t>Integer Program </a:t>
            </a:r>
            <a:r>
              <a:rPr lang="en-US" dirty="0" smtClean="0"/>
              <a:t>Formulation</a:t>
            </a:r>
          </a:p>
          <a:p>
            <a:r>
              <a:rPr lang="en-US" dirty="0" smtClean="0"/>
              <a:t>3D Cues for segmentation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Dataset: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http://cs.nyu.edu/~silberman/datasets/nyu_depth_v2.html</a:t>
            </a:r>
          </a:p>
          <a:p>
            <a:pPr>
              <a:buNone/>
            </a:pPr>
            <a:r>
              <a:rPr lang="en-US" dirty="0" smtClean="0"/>
              <a:t>Code: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http://</a:t>
            </a:r>
            <a:r>
              <a:rPr lang="en-US" dirty="0" err="1" smtClean="0">
                <a:solidFill>
                  <a:srgbClr val="FF0000"/>
                </a:solidFill>
              </a:rPr>
              <a:t>cs.nyu.edu/~silberman/projects/indoor_scene_seg_sup.html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Why infer physical support: Recognition</a:t>
            </a:r>
            <a:endParaRPr lang="en-US" sz="3800" dirty="0"/>
          </a:p>
        </p:txBody>
      </p:sp>
      <p:pic>
        <p:nvPicPr>
          <p:cNvPr id="5" name="Picture 4" descr="552_rg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795" y="1284432"/>
            <a:ext cx="6892636" cy="5169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466" y="2436324"/>
            <a:ext cx="2513989" cy="4266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17" y="3272563"/>
            <a:ext cx="5396955" cy="35623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</a:t>
            </a:r>
            <a:r>
              <a:rPr lang="en-US" dirty="0" err="1" smtClean="0"/>
              <a:t>RGB+Depth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Captured with Microsoft </a:t>
            </a:r>
            <a:r>
              <a:rPr lang="en-US" dirty="0" err="1" smtClean="0"/>
              <a:t>Kinect</a:t>
            </a:r>
            <a:endParaRPr lang="en-US" dirty="0" smtClean="0"/>
          </a:p>
          <a:p>
            <a:r>
              <a:rPr lang="en-US" dirty="0" smtClean="0"/>
              <a:t>Restricted </a:t>
            </a:r>
            <a:r>
              <a:rPr lang="en-US" dirty="0" smtClean="0"/>
              <a:t>to Indoor Scenes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4367" y="26319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NYU Depth Dataset Version </a:t>
            </a:r>
            <a:r>
              <a:rPr lang="en-US" dirty="0" smtClean="0">
                <a:solidFill>
                  <a:srgbClr val="FF0000"/>
                </a:solidFill>
              </a:rPr>
              <a:t>2.0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Collected </a:t>
            </a:r>
            <a:r>
              <a:rPr lang="en-US" i="1" dirty="0" smtClean="0">
                <a:solidFill>
                  <a:srgbClr val="FF0000"/>
                </a:solidFill>
              </a:rPr>
              <a:t>new </a:t>
            </a:r>
            <a:r>
              <a:rPr lang="en-US" dirty="0" smtClean="0"/>
              <a:t>NYU Depth Dataset</a:t>
            </a:r>
          </a:p>
          <a:p>
            <a:r>
              <a:rPr lang="en-US" dirty="0" smtClean="0"/>
              <a:t>Much larger than NYU Depth 1.0</a:t>
            </a:r>
          </a:p>
          <a:p>
            <a:pPr lvl="1"/>
            <a:r>
              <a:rPr lang="en-US" dirty="0" smtClean="0"/>
              <a:t>464 </a:t>
            </a:r>
            <a:r>
              <a:rPr lang="en-US" dirty="0" smtClean="0"/>
              <a:t>Scenes</a:t>
            </a:r>
          </a:p>
          <a:p>
            <a:pPr lvl="1"/>
            <a:r>
              <a:rPr lang="en-US" dirty="0" smtClean="0"/>
              <a:t>1449 Densely Labeled frames</a:t>
            </a:r>
            <a:endParaRPr lang="en-US" dirty="0" smtClean="0"/>
          </a:p>
          <a:p>
            <a:pPr lvl="1"/>
            <a:r>
              <a:rPr lang="en-US" dirty="0" smtClean="0"/>
              <a:t>Over 400,000 Unlabeled frames</a:t>
            </a:r>
          </a:p>
          <a:p>
            <a:pPr lvl="1"/>
            <a:r>
              <a:rPr lang="en-US" dirty="0" smtClean="0"/>
              <a:t>Over 800 Semantic </a:t>
            </a:r>
            <a:r>
              <a:rPr lang="en-US" dirty="0" smtClean="0"/>
              <a:t>Classes</a:t>
            </a:r>
          </a:p>
          <a:p>
            <a:pPr lvl="1"/>
            <a:r>
              <a:rPr lang="en-US" dirty="0" smtClean="0"/>
              <a:t>Full videos available</a:t>
            </a:r>
            <a:endParaRPr lang="en-US" dirty="0" smtClean="0"/>
          </a:p>
          <a:p>
            <a:r>
              <a:rPr lang="en-US" dirty="0" smtClean="0"/>
              <a:t>Larger variation in scenes </a:t>
            </a:r>
          </a:p>
          <a:p>
            <a:r>
              <a:rPr lang="en-US" dirty="0" smtClean="0"/>
              <a:t>Dense Labels much higher quality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16373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http://cs.nyu.edu/~silberman/datasets/nyu_depth_v2.html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Quality Semantic Labels</a:t>
            </a:r>
            <a:endParaRPr lang="en-US" dirty="0"/>
          </a:p>
        </p:txBody>
      </p:sp>
      <p:pic>
        <p:nvPicPr>
          <p:cNvPr id="19" name="Content Placeholder 18" descr="img_regions_921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-21789" r="-21789"/>
              <a:stretch>
                <a:fillRect/>
              </a:stretch>
            </p:blipFill>
          </mc:Choice>
          <mc:Fallback>
            <p:blipFill>
              <a:blip r:embed="rId4"/>
              <a:srcRect l="-21789" r="-21789"/>
              <a:stretch>
                <a:fillRect/>
              </a:stretch>
            </p:blipFill>
          </mc:Fallback>
        </mc:AlternateContent>
        <p:spPr>
          <a:xfrm>
            <a:off x="-277090" y="1256008"/>
            <a:ext cx="9809706" cy="5394960"/>
          </a:xfrm>
        </p:spPr>
      </p:pic>
      <p:sp>
        <p:nvSpPr>
          <p:cNvPr id="20" name="Rounded Rectangle 19"/>
          <p:cNvSpPr/>
          <p:nvPr/>
        </p:nvSpPr>
        <p:spPr>
          <a:xfrm>
            <a:off x="3429000" y="4883727"/>
            <a:ext cx="577273" cy="334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Bed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974267" y="3515591"/>
            <a:ext cx="944419" cy="334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Pillow 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061854" y="3500582"/>
            <a:ext cx="944419" cy="334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Pillow 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840350" y="2911774"/>
            <a:ext cx="1438565" cy="334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Headboard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26708" y="3515591"/>
            <a:ext cx="1346201" cy="334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Nightstand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782290" y="2779000"/>
            <a:ext cx="766620" cy="334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Lamp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313217" y="2294082"/>
            <a:ext cx="1106056" cy="334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Window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677890" y="3850409"/>
            <a:ext cx="944419" cy="334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Dresser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757206" y="1752456"/>
            <a:ext cx="1161480" cy="334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Picture 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918686" y="1417638"/>
            <a:ext cx="863604" cy="334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Wall 1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01507" y="1570038"/>
            <a:ext cx="752765" cy="334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Wall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245926" y="1959264"/>
            <a:ext cx="1182256" cy="334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Picture 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301507" y="2576956"/>
            <a:ext cx="752765" cy="334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Doll 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072909" y="3079183"/>
            <a:ext cx="752766" cy="334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Doll 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301507" y="5784273"/>
            <a:ext cx="752765" cy="334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Floor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782290" y="1791855"/>
            <a:ext cx="1161480" cy="334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Picture 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29848" y="4017818"/>
            <a:ext cx="944419" cy="334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Pillow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7342</TotalTime>
  <Words>1624</Words>
  <Application>Microsoft Macintosh PowerPoint</Application>
  <PresentationFormat>On-screen Show (4:3)</PresentationFormat>
  <Paragraphs>350</Paragraphs>
  <Slides>59</Slides>
  <Notes>32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Indoor Segmentation and Support Inference from RGBD Images</vt:lpstr>
      <vt:lpstr>Goal: Infer Support for Every Region</vt:lpstr>
      <vt:lpstr>Goal: Infer Support for Every Region</vt:lpstr>
      <vt:lpstr>Why infer physical support?</vt:lpstr>
      <vt:lpstr>Why infer physical support: Recognition</vt:lpstr>
      <vt:lpstr>Why infer physical support: Recognition</vt:lpstr>
      <vt:lpstr>Working with RGB+Depth</vt:lpstr>
      <vt:lpstr>NYU Depth Dataset Version 2.0</vt:lpstr>
      <vt:lpstr>High Quality Semantic Labels</vt:lpstr>
      <vt:lpstr>High Quality Support Labels</vt:lpstr>
      <vt:lpstr>Slide 11</vt:lpstr>
      <vt:lpstr>Scene Parsing</vt:lpstr>
      <vt:lpstr>Scene Parsing</vt:lpstr>
      <vt:lpstr>Scene Parsing</vt:lpstr>
      <vt:lpstr>Slide 15</vt:lpstr>
      <vt:lpstr>Slide 16</vt:lpstr>
      <vt:lpstr>Slide 17</vt:lpstr>
      <vt:lpstr>Slide 18</vt:lpstr>
      <vt:lpstr>Slide 19</vt:lpstr>
      <vt:lpstr>Slide 20</vt:lpstr>
      <vt:lpstr>Scene Parsing</vt:lpstr>
      <vt:lpstr>Slide 22</vt:lpstr>
      <vt:lpstr>Modeling Choice #1</vt:lpstr>
      <vt:lpstr>Modeling Choice #2</vt:lpstr>
      <vt:lpstr>Modeling Choice #2</vt:lpstr>
      <vt:lpstr>Modeling Choice #2</vt:lpstr>
      <vt:lpstr>Modeling Choice #3</vt:lpstr>
      <vt:lpstr>Modeling Choice #3</vt:lpstr>
      <vt:lpstr>Modeling Choice #3</vt:lpstr>
      <vt:lpstr>Modeling Support: Structure Classes</vt:lpstr>
      <vt:lpstr>Modeling Support</vt:lpstr>
      <vt:lpstr>Modeling Support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Integer Program Formulation</vt:lpstr>
      <vt:lpstr>Experiments</vt:lpstr>
      <vt:lpstr>Evaluating Support</vt:lpstr>
      <vt:lpstr>Baseline #1: Image Plane Rules</vt:lpstr>
      <vt:lpstr>Baselines #2: Structure Class Rules</vt:lpstr>
      <vt:lpstr>Baselines #3: Support Classifier</vt:lpstr>
      <vt:lpstr>Evaluating Support (Regions from Ground Truth Labels)</vt:lpstr>
      <vt:lpstr>Evaluating Support (Regions from Ground Truth Labels)</vt:lpstr>
      <vt:lpstr>Results Ground Truth Regions</vt:lpstr>
      <vt:lpstr>Results Ground Truth Regions</vt:lpstr>
      <vt:lpstr>Results Ground Truth Regions</vt:lpstr>
      <vt:lpstr>Results Ground Truth Regions</vt:lpstr>
      <vt:lpstr>Results Ground Truth Regions</vt:lpstr>
      <vt:lpstr>Results Ground Truth Regions</vt:lpstr>
      <vt:lpstr>Results Ground Truth Regions</vt:lpstr>
      <vt:lpstr>Results Ground Truth Regions</vt:lpstr>
      <vt:lpstr>Evaluating Support (Regions from Segmentation)</vt:lpstr>
      <vt:lpstr>Results Automatically Segmented Regions</vt:lpstr>
      <vt:lpstr>Results Automatically Segmented Regions</vt:lpstr>
      <vt:lpstr>Conclusion</vt:lpstr>
    </vt:vector>
  </TitlesOfParts>
  <Company>NYU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Indoor Segmentation and Support Inference from RGBD Images</dc:title>
  <dc:creator>Nathan Silberman</dc:creator>
  <cp:lastModifiedBy>Nathan Silberman</cp:lastModifiedBy>
  <cp:revision>38</cp:revision>
  <dcterms:created xsi:type="dcterms:W3CDTF">2012-10-09T13:06:24Z</dcterms:created>
  <dcterms:modified xsi:type="dcterms:W3CDTF">2012-10-11T09:45:58Z</dcterms:modified>
</cp:coreProperties>
</file>