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7"/>
  </p:notesMasterIdLst>
  <p:sldIdLst>
    <p:sldId id="257" r:id="rId3"/>
    <p:sldId id="944" r:id="rId4"/>
    <p:sldId id="945" r:id="rId5"/>
    <p:sldId id="946" r:id="rId6"/>
    <p:sldId id="969" r:id="rId7"/>
    <p:sldId id="950" r:id="rId8"/>
    <p:sldId id="949" r:id="rId9"/>
    <p:sldId id="970" r:id="rId10"/>
    <p:sldId id="952" r:id="rId11"/>
    <p:sldId id="955" r:id="rId12"/>
    <p:sldId id="985" r:id="rId13"/>
    <p:sldId id="974" r:id="rId14"/>
    <p:sldId id="951" r:id="rId15"/>
    <p:sldId id="957" r:id="rId16"/>
    <p:sldId id="958" r:id="rId17"/>
    <p:sldId id="959" r:id="rId18"/>
    <p:sldId id="934" r:id="rId19"/>
    <p:sldId id="977" r:id="rId20"/>
    <p:sldId id="979" r:id="rId21"/>
    <p:sldId id="976" r:id="rId22"/>
    <p:sldId id="978" r:id="rId23"/>
    <p:sldId id="968" r:id="rId24"/>
    <p:sldId id="983" r:id="rId25"/>
    <p:sldId id="9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FF00"/>
    <a:srgbClr val="FF7979"/>
    <a:srgbClr val="FFCCCC"/>
    <a:srgbClr val="FF00FF"/>
    <a:srgbClr val="0000FF"/>
    <a:srgbClr val="F8FD35"/>
    <a:srgbClr val="A40000"/>
    <a:srgbClr val="FC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3" autoAdjust="0"/>
    <p:restoredTop sz="83168" autoAdjust="0"/>
  </p:normalViewPr>
  <p:slideViewPr>
    <p:cSldViewPr>
      <p:cViewPr varScale="1">
        <p:scale>
          <a:sx n="58" d="100"/>
          <a:sy n="58" d="100"/>
        </p:scale>
        <p:origin x="-1065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iem\Documents\Research\eccv2012\DetectionAnalysis\figs_all\fel4\false_positive_analysis_felzenszwalb_v4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iem\Documents\Research\eccv2012\DetectionAnalysis\figs_all\fel4\false_positive_analysis_felzenszwalb_v4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iem\Documents\Research\eccv2012\DetectionAnalysis\figs\ved\false_positive_analysis_vedaldi2009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iem\Documents\Research\eccv2012\DetectionAnalysis\figs\ved\false_positive_analysis_vedaldi2009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cat>
            <c:strRef>
              <c:f>'pie 3'!$C$1:$F$1</c:f>
              <c:strCache>
                <c:ptCount val="4"/>
                <c:pt idx="0">
                  <c:v>Loc</c:v>
                </c:pt>
                <c:pt idx="1">
                  <c:v>Sim</c:v>
                </c:pt>
                <c:pt idx="2">
                  <c:v>Oth</c:v>
                </c:pt>
                <c:pt idx="3">
                  <c:v>BG</c:v>
                </c:pt>
              </c:strCache>
            </c:strRef>
          </c:cat>
          <c:val>
            <c:numRef>
              <c:f>'pie 3'!$C$2:$F$2</c:f>
              <c:numCache>
                <c:formatCode>0.000</c:formatCode>
                <c:ptCount val="4"/>
                <c:pt idx="0">
                  <c:v>0.28599999999999998</c:v>
                </c:pt>
                <c:pt idx="1">
                  <c:v>0.32800000000000001</c:v>
                </c:pt>
                <c:pt idx="2">
                  <c:v>0.115</c:v>
                </c:pt>
                <c:pt idx="3">
                  <c:v>0.27100000000000002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cat>
            <c:strRef>
              <c:f>'pie 3'!$C$1:$F$1</c:f>
              <c:strCache>
                <c:ptCount val="4"/>
                <c:pt idx="0">
                  <c:v>Loc</c:v>
                </c:pt>
                <c:pt idx="1">
                  <c:v>Sim</c:v>
                </c:pt>
                <c:pt idx="2">
                  <c:v>Oth</c:v>
                </c:pt>
                <c:pt idx="3">
                  <c:v>BG</c:v>
                </c:pt>
              </c:strCache>
            </c:strRef>
          </c:cat>
          <c:val>
            <c:numRef>
              <c:f>'pie 3'!$C$13:$F$13</c:f>
              <c:numCache>
                <c:formatCode>0.000</c:formatCode>
                <c:ptCount val="4"/>
                <c:pt idx="0">
                  <c:v>0.17399999999999999</c:v>
                </c:pt>
                <c:pt idx="1">
                  <c:v>0.501</c:v>
                </c:pt>
                <c:pt idx="2">
                  <c:v>9.8000000000000004E-2</c:v>
                </c:pt>
                <c:pt idx="3">
                  <c:v>0.22700000000000001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cat>
            <c:strRef>
              <c:f>'pie3'!$C$1:$F$1</c:f>
              <c:strCache>
                <c:ptCount val="4"/>
                <c:pt idx="0">
                  <c:v>Loc</c:v>
                </c:pt>
                <c:pt idx="1">
                  <c:v>Sim</c:v>
                </c:pt>
                <c:pt idx="2">
                  <c:v>Oth</c:v>
                </c:pt>
                <c:pt idx="3">
                  <c:v>BG</c:v>
                </c:pt>
              </c:strCache>
            </c:strRef>
          </c:cat>
          <c:val>
            <c:numRef>
              <c:f>'pie3'!$C$13:$F$13</c:f>
              <c:numCache>
                <c:formatCode>General</c:formatCode>
                <c:ptCount val="4"/>
                <c:pt idx="0">
                  <c:v>0.17199999999999999</c:v>
                </c:pt>
                <c:pt idx="1">
                  <c:v>0.74099999999999999</c:v>
                </c:pt>
                <c:pt idx="2">
                  <c:v>5.3999999999999999E-2</c:v>
                </c:pt>
                <c:pt idx="3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3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cat>
            <c:strRef>
              <c:f>'pie3'!$C$1:$F$1</c:f>
              <c:strCache>
                <c:ptCount val="4"/>
                <c:pt idx="0">
                  <c:v>Loc</c:v>
                </c:pt>
                <c:pt idx="1">
                  <c:v>Sim</c:v>
                </c:pt>
                <c:pt idx="2">
                  <c:v>Oth</c:v>
                </c:pt>
                <c:pt idx="3">
                  <c:v>BG</c:v>
                </c:pt>
              </c:strCache>
            </c:strRef>
          </c:cat>
          <c:val>
            <c:numRef>
              <c:f>'pie3'!$C$13:$F$13</c:f>
              <c:numCache>
                <c:formatCode>General</c:formatCode>
                <c:ptCount val="4"/>
                <c:pt idx="0">
                  <c:v>0.17199999999999999</c:v>
                </c:pt>
                <c:pt idx="1">
                  <c:v>0.74099999999999999</c:v>
                </c:pt>
                <c:pt idx="2">
                  <c:v>5.3999999999999999E-2</c:v>
                </c:pt>
                <c:pt idx="3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3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image" Target="../media/image19.emf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2EB783-A97C-4DD3-99ED-9DD38A30B494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AA81DF-F42D-4B04-92AB-678FB117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8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</a:t>
            </a:r>
            <a:r>
              <a:rPr lang="en-US" baseline="0" dirty="0" smtClean="0"/>
              <a:t> category detection is really a collection of problems.  You have to organize instances and learn sets of appearance models that are robust to occlusion and encode variations due to viewpoint, distance, and different object examples.</a:t>
            </a:r>
          </a:p>
          <a:p>
            <a:endParaRPr lang="en-US" baseline="0" dirty="0" smtClean="0"/>
          </a:p>
          <a:p>
            <a:r>
              <a:rPr lang="en-US" dirty="0" smtClean="0"/>
              <a:t>Object detection is a complex problem.  Categories are </a:t>
            </a:r>
            <a:r>
              <a:rPr lang="en-US" dirty="0" err="1" smtClean="0"/>
              <a:t>hetergeneous</a:t>
            </a:r>
            <a:r>
              <a:rPr lang="en-US" dirty="0" smtClean="0"/>
              <a:t>:</a:t>
            </a:r>
            <a:r>
              <a:rPr lang="en-US" baseline="0" dirty="0" smtClean="0"/>
              <a:t> examples from the same category may look quite different from each other.  Variations are due to different object examples,  viewpoint, distance, and occlusion.  At the same time, non-objects may fit the object appearance model due to random background textures, semantically similar objects, dissimilar objects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, involving</a:t>
            </a:r>
            <a:r>
              <a:rPr lang="en-US" baseline="0" dirty="0" smtClean="0"/>
              <a:t> differ a collection of objects with varying viewpoint, distance, and degrees of occlusion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1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clarify talking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Remarkably similar overall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2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Fel</a:t>
            </a:r>
            <a:r>
              <a:rPr lang="en-US" dirty="0" smtClean="0"/>
              <a:t> has greate</a:t>
            </a:r>
            <a:r>
              <a:rPr lang="en-US" baseline="0" dirty="0" smtClean="0"/>
              <a:t>r sensitivity to viewpoint; </a:t>
            </a:r>
            <a:r>
              <a:rPr lang="en-US" baseline="0" dirty="0" err="1" smtClean="0"/>
              <a:t>Ved</a:t>
            </a:r>
            <a:r>
              <a:rPr lang="en-US" baseline="0" dirty="0" smtClean="0"/>
              <a:t> has greater sensitivity to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2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Fel</a:t>
            </a:r>
            <a:r>
              <a:rPr lang="en-US" dirty="0" smtClean="0"/>
              <a:t> has greate</a:t>
            </a:r>
            <a:r>
              <a:rPr lang="en-US" baseline="0" dirty="0" smtClean="0"/>
              <a:t>r sensitivity to viewpoint; </a:t>
            </a:r>
            <a:r>
              <a:rPr lang="en-US" baseline="0" dirty="0" err="1" smtClean="0"/>
              <a:t>Ved</a:t>
            </a:r>
            <a:r>
              <a:rPr lang="en-US" baseline="0" dirty="0" smtClean="0"/>
              <a:t> has greater sensitivity to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2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Fel</a:t>
            </a:r>
            <a:r>
              <a:rPr lang="en-US" dirty="0" smtClean="0"/>
              <a:t> has greate</a:t>
            </a:r>
            <a:r>
              <a:rPr lang="en-US" baseline="0" dirty="0" smtClean="0"/>
              <a:t>r sensitivity to viewpoint; </a:t>
            </a:r>
            <a:r>
              <a:rPr lang="en-US" baseline="0" dirty="0" err="1" smtClean="0"/>
              <a:t>Ved</a:t>
            </a:r>
            <a:r>
              <a:rPr lang="en-US" baseline="0" dirty="0" smtClean="0"/>
              <a:t> has greater sensitivity to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2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8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Varied examples of the object category must be differentiated from various distractors: random background textures, semantically similar objects, dissimilar objects, or misaligned examples.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suc</a:t>
            </a:r>
            <a:r>
              <a:rPr lang="en-US" baseline="0" dirty="0" smtClean="0"/>
              <a:t>h a complex task, w</a:t>
            </a:r>
            <a:r>
              <a:rPr lang="en-US" dirty="0" smtClean="0"/>
              <a:t>e need a suite</a:t>
            </a:r>
            <a:r>
              <a:rPr lang="en-US" baseline="0" dirty="0" smtClean="0"/>
              <a:t> of analysis tools to evaluate performance and proscribe areas most in need of improvement.  For several years, average precision has been the standard and typically exclusive metric for evaluation.  </a:t>
            </a:r>
            <a:r>
              <a:rPr lang="en-US" dirty="0" smtClean="0"/>
              <a:t>AP is good as a single measure to compare detectors, but it’s not a good driver of research.</a:t>
            </a:r>
            <a:r>
              <a:rPr lang="en-US" baseline="0" dirty="0" smtClean="0"/>
              <a:t>  It doesn’t tell us why one method outperforms or how it could best be improved.  We propose tools to evaluate where detectors fail and the potential impact of different kinds of improvements.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7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promising directions for improvement vary</a:t>
            </a:r>
            <a:r>
              <a:rPr lang="en-US" baseline="0" dirty="0" smtClean="0"/>
              <a:t> by detector and can be discovered with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4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Both: biggest improvement through localization error.  For animals</a:t>
            </a:r>
            <a:r>
              <a:rPr lang="en-US" baseline="0" dirty="0" smtClean="0"/>
              <a:t> and vehicles, small improvement by removing false positives due to background and dissimilar objects.  The MKL detector makes more reasonable mistakes on animals than the DPM detector.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8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Precision as TP / (TP + FP)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7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56D1-5A71-441D-BB4B-F4AFC35E9FB1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561F-4A8B-476A-A93D-5EC4C02B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0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7424-6C18-4436-8B90-922511D6DAD0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A588-12E6-4BF4-8A61-FCB29E713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0449-AB5E-4369-A9BD-8F037E9D418A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C2DE-0743-482B-9F2B-786D85EA5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56D1-5A71-441D-BB4B-F4AFC35E9F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561F-4A8B-476A-A93D-5EC4C02B5C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8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BCED-DC96-4262-A9BE-7556989546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ADFF-93BC-43F5-87C6-7FE581B85E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97EC-A688-4A1E-AC9B-EC2261B153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7DF4-D99C-4654-8FB2-EF697ACC3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2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2020-C8EE-4975-8C19-3ED94D4254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2BF8-673D-4546-95D9-73CDA00FDA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6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3E8B-B8AB-452D-A931-B45199C939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D525-922D-4279-A16D-78460CF918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37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4DA-54AA-427D-A421-E69A5DD900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C49D-47BF-4E0D-9764-91FEE6C756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6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A0C4-0846-42FE-B1C2-1F459653B2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64BE-9B1B-4257-B970-00E533FEEF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7EAE-08F8-4444-AD94-0F9B106C90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38EF-F4CF-40B7-82F1-BD6451262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BCED-DC96-4262-A9BE-7556989546FC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ADFF-93BC-43F5-87C6-7FE581B85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6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0F63-2913-4BFF-AA8B-8B2A8C71E5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49FD-1A4A-48A4-9B4A-82915041D2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2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7424-6C18-4436-8B90-922511D6DA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A588-12E6-4BF4-8A61-FCB29E713A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71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0449-AB5E-4369-A9BD-8F037E9D41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C2DE-0743-482B-9F2B-786D85EA5C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97EC-A688-4A1E-AC9B-EC2261B15314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7DF4-D99C-4654-8FB2-EF697ACC3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2020-C8EE-4975-8C19-3ED94D4254C2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2BF8-673D-4546-95D9-73CDA00FD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3E8B-B8AB-452D-A931-B45199C939BD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D525-922D-4279-A16D-78460CF9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4DA-54AA-427D-A421-E69A5DD900CB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C49D-47BF-4E0D-9764-91FEE6C75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A0C4-0846-42FE-B1C2-1F459653B2F8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64BE-9B1B-4257-B970-00E533FEE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7EAE-08F8-4444-AD94-0F9B106C909F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38EF-F4CF-40B7-82F1-BD6451262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0F63-2913-4BFF-AA8B-8B2A8C71E5BA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49FD-1A4A-48A4-9B4A-82915041D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0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F51B03-29ED-407F-B572-D31390B4FA38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54501D-2B6D-407C-83AD-EF0BC059B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F51B03-29ED-407F-B572-D31390B4FA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54501D-2B6D-407C-83AD-EF0BC059BC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illinois.edu/homes/dhoiem/publications/detectionAnalysis_eccv12.tar.g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70.emf"/><Relationship Id="rId3" Type="http://schemas.openxmlformats.org/officeDocument/2006/relationships/chart" Target="../charts/chart4.xml"/><Relationship Id="rId7" Type="http://schemas.openxmlformats.org/officeDocument/2006/relationships/image" Target="../media/image67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cs.illinois.edu/homes/dhoiem/publications/detectionAnalysis_eccv12.tar.gz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9.emf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8.emf"/><Relationship Id="rId1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35.e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6.emf"/><Relationship Id="rId34" Type="http://schemas.openxmlformats.org/officeDocument/2006/relationships/oleObject" Target="../embeddings/oleObject16.bin"/><Relationship Id="rId42" Type="http://schemas.openxmlformats.org/officeDocument/2006/relationships/oleObject" Target="../embeddings/oleObject20.bin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38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30.emf"/><Relationship Id="rId41" Type="http://schemas.openxmlformats.org/officeDocument/2006/relationships/image" Target="../media/image36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e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34.emf"/><Relationship Id="rId40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9.e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33.emf"/><Relationship Id="rId43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e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chart" Target="../charts/chart1.xml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4.emf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9.png"/><Relationship Id="rId5" Type="http://schemas.openxmlformats.org/officeDocument/2006/relationships/chart" Target="../charts/chart2.xml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68.emf"/><Relationship Id="rId4" Type="http://schemas.openxmlformats.org/officeDocument/2006/relationships/chart" Target="../charts/chart3.xml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7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1860" y="762000"/>
            <a:ext cx="548028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Diagnosing Error in Object Detectors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62000" y="4724400"/>
            <a:ext cx="762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10000"/>
              <a:defRPr/>
            </a:pPr>
            <a:r>
              <a:rPr lang="en-US" sz="2400" kern="0" dirty="0">
                <a:latin typeface="+mn-lt"/>
              </a:rPr>
              <a:t>Department of Computer Science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10000"/>
              <a:defRPr/>
            </a:pPr>
            <a:r>
              <a:rPr lang="en-US" sz="2400" kern="0" dirty="0">
                <a:latin typeface="+mn-lt"/>
              </a:rPr>
              <a:t>University of Illinois at Urbana-Champaign (UIUC)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1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0" y="2667000"/>
            <a:ext cx="906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10000"/>
              <a:defRPr/>
            </a:pPr>
            <a:r>
              <a:rPr lang="en-US" sz="3200" kern="0" dirty="0">
                <a:latin typeface="+mn-lt"/>
              </a:rPr>
              <a:t>Derek </a:t>
            </a:r>
            <a:r>
              <a:rPr lang="en-US" sz="3200" kern="0" dirty="0" smtClean="0">
                <a:latin typeface="+mn-lt"/>
              </a:rPr>
              <a:t>Hoiem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10000"/>
              <a:defRPr/>
            </a:pPr>
            <a:r>
              <a:rPr lang="en-US" sz="3200" kern="0" dirty="0" smtClean="0">
                <a:latin typeface="+mn-lt"/>
              </a:rPr>
              <a:t>Yodsawalai Chodpathumwan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10000"/>
              <a:defRPr/>
            </a:pPr>
            <a:r>
              <a:rPr lang="en-US" sz="3200" kern="0" dirty="0" smtClean="0">
                <a:latin typeface="+mn-lt"/>
              </a:rPr>
              <a:t>Qieyun Dai</a:t>
            </a:r>
            <a:endParaRPr lang="en-US" sz="3200" kern="0" dirty="0">
              <a:latin typeface="+mn-lt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10000"/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53" y="6206052"/>
            <a:ext cx="892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ork supported in part by </a:t>
            </a:r>
            <a:r>
              <a:rPr lang="en-US" dirty="0"/>
              <a:t>NSF awards IIS-1053768 and IIS-0904209, ONR MURI </a:t>
            </a:r>
            <a:r>
              <a:rPr lang="en-US" dirty="0" smtClean="0"/>
              <a:t>Grant N000141010934</a:t>
            </a:r>
            <a:r>
              <a:rPr lang="en-US" dirty="0"/>
              <a:t>, and a research award from </a:t>
            </a:r>
            <a:r>
              <a:rPr lang="en-US" dirty="0" smtClean="0"/>
              <a:t>Google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"/>
    </mc:Choice>
    <mc:Fallback xmlns="">
      <p:transition spd="slow" advTm="20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object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500" dirty="0"/>
          </a:p>
          <a:p>
            <a:pPr marL="0" indent="0">
              <a:buNone/>
            </a:pPr>
            <a:r>
              <a:rPr lang="en-US" dirty="0" smtClean="0"/>
              <a:t>Additional annotations for seven categories: occlusion level, parts visible, sides visible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735762" cy="193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62524"/>
            <a:ext cx="5353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8084" y="5942380"/>
            <a:ext cx="268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Occlusion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Average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precision is sensitive to number of positive examples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Normalized average precision: replace variable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j</a:t>
            </a:r>
            <a:r>
              <a:rPr lang="en-US" dirty="0" smtClean="0"/>
              <a:t> with fixed </a:t>
            </a:r>
            <a:r>
              <a:rPr lang="en-US" i="1" dirty="0" smtClean="0"/>
              <a:t>N 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2514600"/>
                <a:ext cx="6011582" cy="78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Precision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TruePositives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TruePositives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FalsePositives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14600"/>
                <a:ext cx="6011582" cy="789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3594281"/>
                <a:ext cx="386477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TruePositives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Recall</m:t>
                      </m:r>
                      <m:r>
                        <a:rPr lang="en-US" sz="2400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94281"/>
                <a:ext cx="3864776" cy="491417"/>
              </a:xfrm>
              <a:prstGeom prst="rect">
                <a:avLst/>
              </a:prstGeom>
              <a:blipFill rotWithShape="1">
                <a:blip r:embed="rId4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15000" y="351682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object examples in subset j </a:t>
            </a:r>
            <a:endParaRPr lang="en-US" dirty="0"/>
          </a:p>
        </p:txBody>
      </p:sp>
      <p:cxnSp>
        <p:nvCxnSpPr>
          <p:cNvPr id="9" name="Straight Arrow Connector 8"/>
          <p:cNvCxnSpPr>
            <a:endCxn id="15" idx="3"/>
          </p:cNvCxnSpPr>
          <p:nvPr/>
        </p:nvCxnSpPr>
        <p:spPr>
          <a:xfrm flipH="1">
            <a:off x="5236376" y="3839988"/>
            <a:ext cx="478624" cy="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characteristics: </a:t>
            </a:r>
            <a:r>
              <a:rPr lang="en-US" dirty="0" err="1"/>
              <a:t>A</a:t>
            </a:r>
            <a:r>
              <a:rPr lang="en-US" dirty="0" err="1" smtClean="0"/>
              <a:t>eroplane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4" y="1695511"/>
            <a:ext cx="8839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2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characteristics: </a:t>
            </a:r>
            <a:r>
              <a:rPr lang="en-US" dirty="0" err="1"/>
              <a:t>A</a:t>
            </a:r>
            <a:r>
              <a:rPr lang="en-US" dirty="0" err="1" smtClean="0"/>
              <a:t>eroplane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626" y="914400"/>
            <a:ext cx="8579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Occlusion</a:t>
            </a:r>
            <a:r>
              <a:rPr lang="en-US" dirty="0" smtClean="0"/>
              <a:t>: poor robustness to occlusion, but little impact on overall performance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84904" y="1283732"/>
            <a:ext cx="266700" cy="411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 descr="C:\Users\Hoiem\Documents\Presentations\Detection Analysis - 2012\figs\fel4\objchar\aeroplane_occ2_0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45" y="5247863"/>
            <a:ext cx="2234534" cy="8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Hoiem\Documents\Presentations\Detection Analysis - 2012\figs\fel4\objchar\aeroplane_occ3_0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3" y="5340537"/>
            <a:ext cx="2623617" cy="7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Hoiem\Documents\Presentations\Detection Analysis - 2012\figs\fel4\objchar\aeroplane_occ4_09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99" y="5322900"/>
            <a:ext cx="1097280" cy="7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C:\Users\Hoiem\Documents\Presentations\Detection Analysis - 2012\figs\fel4\objchar\aeroplane_area3_06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7" y="5181600"/>
            <a:ext cx="1097280" cy="95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eft-Right Arrow 27"/>
          <p:cNvSpPr/>
          <p:nvPr/>
        </p:nvSpPr>
        <p:spPr>
          <a:xfrm>
            <a:off x="680888" y="6131999"/>
            <a:ext cx="7858891" cy="313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4188" y="640089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Easier (None)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88040" y="640089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 (Heavy)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4" y="1695511"/>
            <a:ext cx="8839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4027" y="1489621"/>
            <a:ext cx="7386607" cy="330151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3673" y="990600"/>
            <a:ext cx="7314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Size</a:t>
            </a:r>
            <a:r>
              <a:rPr lang="en-US" dirty="0" smtClean="0"/>
              <a:t>: strong preference for average to above average sized airplanes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36125" y="1359932"/>
            <a:ext cx="259476" cy="33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Object characteristics: </a:t>
            </a:r>
            <a:r>
              <a:rPr lang="en-US" dirty="0" err="1"/>
              <a:t>A</a:t>
            </a:r>
            <a:r>
              <a:rPr lang="en-US" dirty="0" err="1" smtClean="0"/>
              <a:t>eroplane</a:t>
            </a:r>
            <a:endParaRPr lang="en-US" dirty="0"/>
          </a:p>
        </p:txBody>
      </p:sp>
      <p:pic>
        <p:nvPicPr>
          <p:cNvPr id="14338" name="Picture 2" descr="C:\Users\Hoiem\Documents\Presentations\Detection Analysis - 2012\figs\fel4\objchar\aeroplane_area1_1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90578" cy="1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iem\Documents\Presentations\Detection Analysis - 2012\figs\fel4\objchar\aeroplane_area1_2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5904940"/>
            <a:ext cx="86264" cy="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Hoiem\Documents\Presentations\Detection Analysis - 2012\figs\fel4\objchar\aeroplane_area2_0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40" y="5655940"/>
            <a:ext cx="185468" cy="1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Hoiem\Documents\Presentations\Detection Analysis - 2012\figs\fel4\objchar\aeroplane_area2_0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40" y="5520577"/>
            <a:ext cx="198408" cy="3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Hoiem\Documents\Presentations\Detection Analysis - 2012\figs\fel4\objchar\aeroplane_area5_2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77" y="5403067"/>
            <a:ext cx="2078966" cy="14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Hoiem\Documents\Presentations\Detection Analysis - 2012\figs\fel4\objchar\aeroplane_area4_03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03067"/>
            <a:ext cx="1966823" cy="7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Hoiem\Documents\Presentations\Detection Analysis - 2012\figs\fel4\objchar\aeroplane_area3_05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70" y="5519585"/>
            <a:ext cx="910087" cy="43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eft-Right Arrow 24"/>
          <p:cNvSpPr/>
          <p:nvPr/>
        </p:nvSpPr>
        <p:spPr>
          <a:xfrm>
            <a:off x="680888" y="6131999"/>
            <a:ext cx="7858891" cy="313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4188" y="640089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Easier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73210" y="641847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117068"/>
            <a:ext cx="99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X-Small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05600" y="5117068"/>
            <a:ext cx="9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57588" y="5036143"/>
            <a:ext cx="9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X-Large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64698" y="5007306"/>
            <a:ext cx="9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40146" y="5045380"/>
            <a:ext cx="9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4" y="1695511"/>
            <a:ext cx="8839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466151" y="1489621"/>
            <a:ext cx="5619234" cy="330151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1434" y="1390710"/>
            <a:ext cx="1905000" cy="330151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4" y="1695511"/>
            <a:ext cx="8839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9327" y="882529"/>
            <a:ext cx="757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Aspect Ratio</a:t>
            </a:r>
            <a:r>
              <a:rPr lang="en-US" dirty="0" smtClean="0"/>
              <a:t>: 2-3x better at detecting wide (side) views than tall views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93087" y="1314457"/>
            <a:ext cx="116913" cy="381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Object characteristics: </a:t>
            </a:r>
            <a:r>
              <a:rPr lang="en-US" dirty="0" err="1"/>
              <a:t>A</a:t>
            </a:r>
            <a:r>
              <a:rPr lang="en-US" dirty="0" err="1" smtClean="0"/>
              <a:t>eroplane</a:t>
            </a:r>
            <a:endParaRPr lang="en-US" dirty="0"/>
          </a:p>
        </p:txBody>
      </p:sp>
      <p:pic>
        <p:nvPicPr>
          <p:cNvPr id="15364" name="Picture 4" descr="C:\Users\Hoiem\Documents\Presentations\Detection Analysis - 2012\figs\fel4\objchar\aeroplane_aspect3_1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5410284"/>
            <a:ext cx="1623639" cy="6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Hoiem\Documents\Presentations\Detection Analysis - 2012\figs\fel4\objchar\aeroplane_aspect5_06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" y="5444963"/>
            <a:ext cx="2366138" cy="6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Hoiem\Documents\Presentations\Detection Analysis - 2012\figs\fel4\objchar\aeroplane_aspect4_0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87" y="5410284"/>
            <a:ext cx="1924278" cy="6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Hoiem\Documents\Presentations\Detection Analysis - 2012\figs\fel4\objchar\aeroplane_aspect2_02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07578"/>
            <a:ext cx="935346" cy="6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Hoiem\Documents\Presentations\Detection Analysis - 2012\figs\fel4\objchar\aeroplane_aspect1_0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58" y="5407579"/>
            <a:ext cx="625277" cy="6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95518" y="5091458"/>
            <a:ext cx="99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35085" y="5091458"/>
            <a:ext cx="9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X-Tall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66828" y="5076095"/>
            <a:ext cx="9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64336" y="5101361"/>
            <a:ext cx="9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9656" y="5101361"/>
            <a:ext cx="9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X-Wide</a:t>
            </a:r>
            <a:endParaRPr lang="en-US" dirty="0"/>
          </a:p>
        </p:txBody>
      </p:sp>
      <p:sp>
        <p:nvSpPr>
          <p:cNvPr id="29" name="Left-Right Arrow 28"/>
          <p:cNvSpPr/>
          <p:nvPr/>
        </p:nvSpPr>
        <p:spPr>
          <a:xfrm>
            <a:off x="680888" y="6131999"/>
            <a:ext cx="7858891" cy="313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4188" y="640089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Easier (Wide)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573210" y="6418479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 (Tall)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610332" y="1489621"/>
            <a:ext cx="4417187" cy="330151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9328" y="1390710"/>
            <a:ext cx="2679672" cy="330151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5597" y="1078468"/>
            <a:ext cx="7396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Sides/Parts</a:t>
            </a:r>
            <a:r>
              <a:rPr lang="en-US" dirty="0" smtClean="0"/>
              <a:t>: best performance = direct side view with all parts visible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Object characteristics: </a:t>
            </a:r>
            <a:r>
              <a:rPr lang="en-US" dirty="0" err="1"/>
              <a:t>A</a:t>
            </a:r>
            <a:r>
              <a:rPr lang="en-US" dirty="0" err="1" smtClean="0"/>
              <a:t>eroplane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4" y="1695511"/>
            <a:ext cx="8839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5930485" y="1447800"/>
            <a:ext cx="221531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59125" y="1447801"/>
            <a:ext cx="427475" cy="990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C:\Users\Hoiem\Documents\Presentations\Detection Analysis - 2012\figs\fel4\objchar\aeroplane_aspect5_0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52" y="5435323"/>
            <a:ext cx="2514600" cy="6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Hoiem\Documents\Presentations\Detection Analysis - 2012\figs\fel4\objchar\aeroplane_aspect3_1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13957"/>
            <a:ext cx="1509762" cy="6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Hoiem\Documents\Presentations\Detection Analysis - 2012\figs\fel4\objchar\aeroplane_aspect2_27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81358"/>
            <a:ext cx="831074" cy="6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Hoiem\Documents\Presentations\Detection Analysis - 2012\figs\fel4\objchar\aeroplane_area5_2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04" y="5476402"/>
            <a:ext cx="840153" cy="66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Hoiem\Documents\Presentations\Detection Analysis - 2012\figs\fel4\objchar\aeroplane_occ1_17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26" y="5430753"/>
            <a:ext cx="1715903" cy="6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eft-Right Arrow 31"/>
          <p:cNvSpPr/>
          <p:nvPr/>
        </p:nvSpPr>
        <p:spPr>
          <a:xfrm>
            <a:off x="680888" y="6131999"/>
            <a:ext cx="7858891" cy="313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4188" y="640089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Easier (Side)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34200" y="641847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 (Non-Side)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9327" y="1390710"/>
            <a:ext cx="3861005" cy="330151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Summarizing Detector Performance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30" y="1513534"/>
            <a:ext cx="5638800" cy="420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978986" y="2797442"/>
            <a:ext cx="1676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9786" y="208987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Avg. Performance of Best 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002" y="456411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Avg. Performance of Worst Case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56402" y="4725694"/>
            <a:ext cx="1031809" cy="1615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8577" y="340393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Avg. Overall Performance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45297" y="3764791"/>
            <a:ext cx="894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62927" y="1519535"/>
            <a:ext cx="46490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DPM (v4): Sensitivity and Impact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44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21646" y="888058"/>
            <a:ext cx="6142021" cy="5512742"/>
            <a:chOff x="1514198" y="1172231"/>
            <a:chExt cx="4713538" cy="4230614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98" y="1289461"/>
              <a:ext cx="4713538" cy="3938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38208" y="1603467"/>
              <a:ext cx="228600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DPM (FGMR 2010)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123" y="1878609"/>
              <a:ext cx="2257727" cy="283434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CC00"/>
                  </a:solidFill>
                </a:rPr>
                <a:t>MKL (Vedaldi et al. 2009)</a:t>
              </a:r>
              <a:endParaRPr lang="en-US" b="1" dirty="0">
                <a:solidFill>
                  <a:srgbClr val="00CC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31166" y="5061179"/>
              <a:ext cx="796175" cy="259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occlusion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4042" y="5061179"/>
              <a:ext cx="6415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trunc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21012" y="5061179"/>
              <a:ext cx="5485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</a:t>
              </a:r>
              <a:r>
                <a:rPr lang="en-US" sz="1600" dirty="0" smtClean="0"/>
                <a:t>ize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4621977" y="5064291"/>
              <a:ext cx="6980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</a:t>
              </a:r>
              <a:r>
                <a:rPr lang="en-US" sz="1600" dirty="0" smtClean="0"/>
                <a:t>iew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49011" y="5048122"/>
              <a:ext cx="9028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part_vis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74284" y="5058431"/>
              <a:ext cx="7889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aspect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13642" y="1172231"/>
              <a:ext cx="31633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Up-Down Arrow 19"/>
          <p:cNvSpPr/>
          <p:nvPr/>
        </p:nvSpPr>
        <p:spPr>
          <a:xfrm>
            <a:off x="1664980" y="3342489"/>
            <a:ext cx="185188" cy="1905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8473" y="37058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Sensitivity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920507" y="3342489"/>
            <a:ext cx="182880" cy="46306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29510" y="2785587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Impact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Detector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1161" y="948672"/>
            <a:ext cx="325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Best, Average, Worst Case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58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21646" y="888058"/>
            <a:ext cx="6142021" cy="5512742"/>
            <a:chOff x="1514198" y="1172231"/>
            <a:chExt cx="4713538" cy="4230614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98" y="1289461"/>
              <a:ext cx="4713538" cy="3938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38208" y="1603467"/>
              <a:ext cx="228600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DPM (FGMR 2010)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123" y="1878609"/>
              <a:ext cx="2257727" cy="283434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CC00"/>
                  </a:solidFill>
                </a:rPr>
                <a:t>MKL (Vedaldi et al. 2009)</a:t>
              </a:r>
              <a:endParaRPr lang="en-US" b="1" dirty="0">
                <a:solidFill>
                  <a:srgbClr val="00CC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31166" y="5061179"/>
              <a:ext cx="796175" cy="259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occlusion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4042" y="5061179"/>
              <a:ext cx="6415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trunc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21012" y="5061179"/>
              <a:ext cx="5485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</a:t>
              </a:r>
              <a:r>
                <a:rPr lang="en-US" sz="1600" dirty="0" smtClean="0"/>
                <a:t>ize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4621977" y="5064291"/>
              <a:ext cx="6980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</a:t>
              </a:r>
              <a:r>
                <a:rPr lang="en-US" sz="1600" dirty="0" smtClean="0"/>
                <a:t>iew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49011" y="5048122"/>
              <a:ext cx="9028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part_vis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74284" y="5058431"/>
              <a:ext cx="7889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aspect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13642" y="1172231"/>
              <a:ext cx="31633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585" y="2238958"/>
            <a:ext cx="35655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Occlusion: high sensitivity, low potential impact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50168" y="3008460"/>
            <a:ext cx="333543" cy="3340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Detector Performance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51161" y="948672"/>
            <a:ext cx="325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Best, Average, Worst Case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09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Object detection is a collection of problems</a:t>
            </a:r>
            <a:endParaRPr lang="en-US" sz="3200" dirty="0"/>
          </a:p>
        </p:txBody>
      </p:sp>
      <p:pic>
        <p:nvPicPr>
          <p:cNvPr id="12290" name="Picture 2" descr="C:\Users\Hoiem\Documents\Presentations\Detection Analysis - 2012\figs\fel4\objchar\aeroplane_area1_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58" y="2370830"/>
            <a:ext cx="191506" cy="1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oiem\Documents\Presentations\Detection Analysis - 2012\figs\fel4\objchar\aeroplane_area2_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7" y="2357879"/>
            <a:ext cx="419244" cy="15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Hoiem\Documents\Presentations\Detection Analysis - 2012\figs\fel4\objchar\aeroplane_area3_0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48" y="2312094"/>
            <a:ext cx="1200797" cy="3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Hoiem\Documents\Presentations\Detection Analysis - 2012\figs\fel4\objchar\aeroplane_area4_0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74" y="2974868"/>
            <a:ext cx="2582749" cy="11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Hoiem\Documents\Presentations\Detection Analysis - 2012\figs\fel4\objchar\aeroplane_area5_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24" y="4226731"/>
            <a:ext cx="1661447" cy="20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8513" y="177696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41846" y="1768916"/>
            <a:ext cx="18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pic>
        <p:nvPicPr>
          <p:cNvPr id="12296" name="Picture 8" descr="C:\Users\Hoiem\Documents\Presentations\Detection Analysis - 2012\figs\fel4\objchar\aeroplane_occ2_0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6" y="2331989"/>
            <a:ext cx="1097280" cy="4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Hoiem\Documents\Presentations\Detection Analysis - 2012\figs\fel4\objchar\aeroplane_occ3_04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5" y="2866133"/>
            <a:ext cx="1097280" cy="3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Hoiem\Documents\Presentations\Detection Analysis - 2012\figs\fel4\objchar\aeroplane_occ4_09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6" y="3350598"/>
            <a:ext cx="1097280" cy="7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2888" y="179283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Occlusion</a:t>
            </a:r>
            <a:endParaRPr lang="en-US" dirty="0"/>
          </a:p>
        </p:txBody>
      </p:sp>
      <p:pic>
        <p:nvPicPr>
          <p:cNvPr id="12299" name="Picture 11" descr="C:\Users\Hoiem\Documents\Presentations\Detection Analysis - 2012\figs\fel4\objchar\aeroplane_area3_01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12" y="2308752"/>
            <a:ext cx="1097280" cy="13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C:\Users\Hoiem\Documents\Presentations\Detection Analysis - 2012\figs\fel4\objchar\aeroplane_area2_10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81" y="5384287"/>
            <a:ext cx="109728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:\Users\Hoiem\Documents\Presentations\Detection Analysis - 2012\figs\fel4\objchar\aeroplane_aspect1_14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23" y="3742723"/>
            <a:ext cx="1097280" cy="150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C:\Users\Hoiem\Documents\Presentations\Detection Analysis - 2012\figs\fel4\objchar\aeroplane_aspect3_188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81" y="5946329"/>
            <a:ext cx="1097280" cy="4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C:\Users\Hoiem\Documents\Presentations\Detection Analysis - 2012\figs\fel4\objchar\aeroplane_aspect1_00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07" y="2308752"/>
            <a:ext cx="1097280" cy="11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C:\Users\Hoiem\Documents\Presentations\Detection Analysis - 2012\figs\fel4\objchar\aeroplane_aspect2_14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42" y="5602318"/>
            <a:ext cx="1097280" cy="7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C:\Users\Hoiem\Documents\Presentations\Detection Analysis - 2012\figs\fel4\objchar\aeroplane_aspect2_27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13" y="4669859"/>
            <a:ext cx="1097280" cy="8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C:\Users\Hoiem\Documents\Presentations\Detection Analysis - 2012\figs\fel4\objchar\aeroplane_area3_06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84" y="3595795"/>
            <a:ext cx="1097280" cy="95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40615" y="1761901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Viewpoint</a:t>
            </a:r>
            <a:endParaRPr lang="en-US" dirty="0"/>
          </a:p>
        </p:txBody>
      </p:sp>
      <p:pic>
        <p:nvPicPr>
          <p:cNvPr id="12311" name="Picture 23" descr="C:\Users\Hoiem\Documents\Presentations\Detection Analysis - 2012\figs\fel4\objchar\aeroplane_occ2_010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2" y="4239449"/>
            <a:ext cx="109728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2894" y="973185"/>
            <a:ext cx="5415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Intra-class </a:t>
            </a:r>
            <a:r>
              <a:rPr lang="en-US" sz="2400" b="1" dirty="0" smtClean="0"/>
              <a:t>Variation for “Airplane”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96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21646" y="888058"/>
            <a:ext cx="6142021" cy="5512742"/>
            <a:chOff x="1514198" y="1172231"/>
            <a:chExt cx="4713538" cy="4230614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98" y="1289461"/>
              <a:ext cx="4713538" cy="3938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38208" y="1603467"/>
              <a:ext cx="228600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DPM (FGMR 2010)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123" y="1878609"/>
              <a:ext cx="2257727" cy="283434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CC00"/>
                  </a:solidFill>
                </a:rPr>
                <a:t>MKL (Vedaldi et al. 2009)</a:t>
              </a:r>
              <a:endParaRPr lang="en-US" b="1" dirty="0">
                <a:solidFill>
                  <a:srgbClr val="00CC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31166" y="5061179"/>
              <a:ext cx="796175" cy="259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occlusion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4042" y="5061179"/>
              <a:ext cx="6415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trunc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21012" y="5061179"/>
              <a:ext cx="5485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</a:t>
              </a:r>
              <a:r>
                <a:rPr lang="en-US" sz="1600" dirty="0" smtClean="0"/>
                <a:t>ize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4621977" y="5064291"/>
              <a:ext cx="6980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</a:t>
              </a:r>
              <a:r>
                <a:rPr lang="en-US" sz="1600" dirty="0" smtClean="0"/>
                <a:t>iew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49011" y="5048122"/>
              <a:ext cx="9028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part_vis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74284" y="5058431"/>
              <a:ext cx="7889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aspect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13642" y="1172231"/>
              <a:ext cx="31633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287" y="2010684"/>
            <a:ext cx="31428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MKL more sensitive to size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42625" y="2485497"/>
            <a:ext cx="512510" cy="171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Detector Performance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1161" y="948672"/>
            <a:ext cx="325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Best, Average, Worst Case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70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21646" y="888058"/>
            <a:ext cx="6142021" cy="5512742"/>
            <a:chOff x="1514198" y="1172231"/>
            <a:chExt cx="4713538" cy="4230614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98" y="1289461"/>
              <a:ext cx="4713538" cy="3938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38208" y="1603467"/>
              <a:ext cx="228600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DPM (FGMR 2010)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123" y="1878609"/>
              <a:ext cx="2257727" cy="283434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CC00"/>
                  </a:solidFill>
                </a:rPr>
                <a:t>MKL (Vedaldi et al. 2009)</a:t>
              </a:r>
              <a:endParaRPr lang="en-US" b="1" dirty="0">
                <a:solidFill>
                  <a:srgbClr val="00CC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31166" y="5061179"/>
              <a:ext cx="796175" cy="259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occlusion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4042" y="5061179"/>
              <a:ext cx="6415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trunc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21012" y="5061179"/>
              <a:ext cx="5485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</a:t>
              </a:r>
              <a:r>
                <a:rPr lang="en-US" sz="1600" dirty="0" smtClean="0"/>
                <a:t>ize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4621977" y="5064291"/>
              <a:ext cx="6980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</a:t>
              </a:r>
              <a:r>
                <a:rPr lang="en-US" sz="1600" dirty="0" smtClean="0"/>
                <a:t>iew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49011" y="5048122"/>
              <a:ext cx="9028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part_vis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74284" y="5058431"/>
              <a:ext cx="7889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aspect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13642" y="1172231"/>
              <a:ext cx="31633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3241" y="5276795"/>
            <a:ext cx="23033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DPM more sensitive to aspect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56536" y="4825457"/>
            <a:ext cx="93665" cy="4513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Detector Performance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51161" y="948672"/>
            <a:ext cx="325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Best, Average, Worst Case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81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errors that detectors make are reasonable</a:t>
            </a:r>
          </a:p>
          <a:p>
            <a:pPr lvl="1"/>
            <a:r>
              <a:rPr lang="en-US" dirty="0" smtClean="0"/>
              <a:t>Localization error and confusion with similar objects</a:t>
            </a:r>
          </a:p>
          <a:p>
            <a:pPr lvl="1"/>
            <a:r>
              <a:rPr lang="en-US" dirty="0" smtClean="0"/>
              <a:t>Misdetection of occluded or small objects</a:t>
            </a:r>
          </a:p>
          <a:p>
            <a:endParaRPr lang="en-US" dirty="0" smtClean="0"/>
          </a:p>
          <a:p>
            <a:r>
              <a:rPr lang="en-US" dirty="0" smtClean="0"/>
              <a:t>Large improvements in specific areas (e.g., remove all background FPs or robustness to occlusion) has small impact in overall AP</a:t>
            </a:r>
          </a:p>
          <a:p>
            <a:pPr lvl="1"/>
            <a:r>
              <a:rPr lang="en-US" dirty="0" smtClean="0"/>
              <a:t>More specific analysis should be standard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Our code and annotations are available online</a:t>
            </a:r>
          </a:p>
          <a:p>
            <a:pPr lvl="1"/>
            <a:r>
              <a:rPr lang="en-US" dirty="0" smtClean="0"/>
              <a:t>Automatic generation of analysis summary from standard annotations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396335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www.cs.illinois.edu/homes/dhoiem/publications/detectionAnalysis_eccv12.tar.gz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95317"/>
              </p:ext>
            </p:extLst>
          </p:nvPr>
        </p:nvGraphicFramePr>
        <p:xfrm>
          <a:off x="1524000" y="1219200"/>
          <a:ext cx="480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3276600"/>
            <a:ext cx="3031664" cy="923330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Similar Objects</a:t>
            </a:r>
          </a:p>
          <a:p>
            <a:pPr algn="ctr"/>
            <a:r>
              <a:rPr lang="en-US" dirty="0" smtClean="0"/>
              <a:t>74%</a:t>
            </a:r>
          </a:p>
          <a:p>
            <a:pPr algn="ctr"/>
            <a:r>
              <a:rPr lang="en-US" dirty="0" smtClean="0"/>
              <a:t>Cow, Person, Sheep, Horse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0026" y="822720"/>
            <a:ext cx="1415772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4%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116" y="1827851"/>
            <a:ext cx="1402948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Localization</a:t>
            </a:r>
          </a:p>
          <a:p>
            <a:pPr algn="ctr"/>
            <a:r>
              <a:rPr lang="en-US" dirty="0" smtClean="0"/>
              <a:t>17%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4667" y="1048434"/>
            <a:ext cx="1608133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Other Objects</a:t>
            </a:r>
          </a:p>
          <a:p>
            <a:pPr algn="ctr"/>
            <a:r>
              <a:rPr lang="en-US" dirty="0" smtClean="0"/>
              <a:t>5%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73645"/>
              </p:ext>
            </p:extLst>
          </p:nvPr>
        </p:nvGraphicFramePr>
        <p:xfrm>
          <a:off x="6038230" y="2881523"/>
          <a:ext cx="3105770" cy="143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Acrobat Document" r:id="rId4" imgW="1863306" imgH="862560" progId="AcroExch.Document.7">
                  <p:embed/>
                </p:oleObj>
              </mc:Choice>
              <mc:Fallback>
                <p:oleObj name="Acrobat Document" r:id="rId4" imgW="1863306" imgH="8625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230" y="2881523"/>
                        <a:ext cx="3105770" cy="1436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88679" y="822720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 = 0.17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1539216"/>
            <a:ext cx="609600" cy="25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55022" y="1371600"/>
            <a:ext cx="359778" cy="335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2151016"/>
            <a:ext cx="252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of Removing/Fixing FPs</a:t>
            </a:r>
            <a:endParaRPr lang="en-US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84650"/>
              </p:ext>
            </p:extLst>
          </p:nvPr>
        </p:nvGraphicFramePr>
        <p:xfrm>
          <a:off x="1600200" y="5107669"/>
          <a:ext cx="179795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Acrobat Document" r:id="rId6" imgW="3855824" imgH="2941445" progId="AcroExch.Document.7">
                  <p:embed/>
                </p:oleObj>
              </mc:Choice>
              <mc:Fallback>
                <p:oleObj name="Acrobat Document" r:id="rId6" imgW="3855824" imgH="294144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5107669"/>
                        <a:ext cx="179795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33983"/>
              </p:ext>
            </p:extLst>
          </p:nvPr>
        </p:nvGraphicFramePr>
        <p:xfrm>
          <a:off x="3562925" y="5107669"/>
          <a:ext cx="88834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Acrobat Document" r:id="rId8" imgW="1966823" imgH="3036417" progId="AcroExch.Document.7">
                  <p:embed/>
                </p:oleObj>
              </mc:Choice>
              <mc:Fallback>
                <p:oleObj name="Acrobat Document" r:id="rId8" imgW="1966823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62925" y="5107669"/>
                        <a:ext cx="88834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75647"/>
              </p:ext>
            </p:extLst>
          </p:nvPr>
        </p:nvGraphicFramePr>
        <p:xfrm>
          <a:off x="4572000" y="5105400"/>
          <a:ext cx="116080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Acrobat Document" r:id="rId10" imgW="2570549" imgH="3036417" progId="AcroExch.Document.7">
                  <p:embed/>
                </p:oleObj>
              </mc:Choice>
              <mc:Fallback>
                <p:oleObj name="Acrobat Document" r:id="rId10" imgW="2570549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0" y="5105400"/>
                        <a:ext cx="116080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125565"/>
              </p:ext>
            </p:extLst>
          </p:nvPr>
        </p:nvGraphicFramePr>
        <p:xfrm>
          <a:off x="5867400" y="5107669"/>
          <a:ext cx="99733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Acrobat Document" r:id="rId12" imgW="2208362" imgH="3036417" progId="AcroExch.Document.7">
                  <p:embed/>
                </p:oleObj>
              </mc:Choice>
              <mc:Fallback>
                <p:oleObj name="Acrobat Document" r:id="rId12" imgW="2208362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67400" y="5107669"/>
                        <a:ext cx="99733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08459"/>
              </p:ext>
            </p:extLst>
          </p:nvPr>
        </p:nvGraphicFramePr>
        <p:xfrm>
          <a:off x="7022191" y="5105400"/>
          <a:ext cx="120740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Acrobat Document" r:id="rId14" imgW="2674066" imgH="3036417" progId="AcroExch.Document.7">
                  <p:embed/>
                </p:oleObj>
              </mc:Choice>
              <mc:Fallback>
                <p:oleObj name="Acrobat Document" r:id="rId14" imgW="2674066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22191" y="5105400"/>
                        <a:ext cx="120740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0189" y="5623595"/>
            <a:ext cx="114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 5 FP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0190" y="1371598"/>
            <a:ext cx="1524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Top Dog False Positives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304800" y="6449090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www.cs.illinois.edu/homes/dhoiem/publications/detectionAnalysis_eccv12.tar.gz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Object detection is a collection of </a:t>
            </a:r>
            <a:r>
              <a:rPr lang="en-US" sz="3200" dirty="0" smtClean="0"/>
              <a:t>problems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76292" y="1600200"/>
            <a:ext cx="154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Localization Error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432" y="1785356"/>
            <a:ext cx="18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2890" y="1600200"/>
            <a:ext cx="187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Dissimilar Categories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600199"/>
            <a:ext cx="167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Similar Categories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996593"/>
              </p:ext>
            </p:extLst>
          </p:nvPr>
        </p:nvGraphicFramePr>
        <p:xfrm>
          <a:off x="686669" y="2286000"/>
          <a:ext cx="1280160" cy="50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5" name="Acrobat Document" r:id="rId4" imgW="3855824" imgH="1526875" progId="AcroExch.Document.7">
                  <p:embed/>
                </p:oleObj>
              </mc:Choice>
              <mc:Fallback>
                <p:oleObj name="Acrobat Document" r:id="rId4" imgW="3855824" imgH="15268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6669" y="2286000"/>
                        <a:ext cx="1280160" cy="507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822213"/>
              </p:ext>
            </p:extLst>
          </p:nvPr>
        </p:nvGraphicFramePr>
        <p:xfrm>
          <a:off x="686669" y="2971800"/>
          <a:ext cx="1280160" cy="131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6" name="Acrobat Document" r:id="rId6" imgW="2958677" imgH="3036417" progId="AcroExch.Document.7">
                  <p:embed/>
                </p:oleObj>
              </mc:Choice>
              <mc:Fallback>
                <p:oleObj name="Acrobat Document" r:id="rId6" imgW="2958677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669" y="2971800"/>
                        <a:ext cx="1280160" cy="131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28492"/>
              </p:ext>
            </p:extLst>
          </p:nvPr>
        </p:nvGraphicFramePr>
        <p:xfrm>
          <a:off x="686669" y="4419600"/>
          <a:ext cx="1280160" cy="104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" name="Acrobat Document" r:id="rId8" imgW="3735177" imgH="3036417" progId="AcroExch.Document.7">
                  <p:embed/>
                </p:oleObj>
              </mc:Choice>
              <mc:Fallback>
                <p:oleObj name="Acrobat Document" r:id="rId8" imgW="3735177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6669" y="4419600"/>
                        <a:ext cx="1280160" cy="104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044509"/>
              </p:ext>
            </p:extLst>
          </p:nvPr>
        </p:nvGraphicFramePr>
        <p:xfrm>
          <a:off x="686669" y="5562600"/>
          <a:ext cx="1280160" cy="48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" name="Acrobat Document" r:id="rId10" imgW="3855824" imgH="1457783" progId="AcroExch.Document.7">
                  <p:embed/>
                </p:oleObj>
              </mc:Choice>
              <mc:Fallback>
                <p:oleObj name="Acrobat Document" r:id="rId10" imgW="3855824" imgH="145778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6669" y="5562600"/>
                        <a:ext cx="1280160" cy="483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097532"/>
              </p:ext>
            </p:extLst>
          </p:nvPr>
        </p:nvGraphicFramePr>
        <p:xfrm>
          <a:off x="686669" y="6324600"/>
          <a:ext cx="1280160" cy="417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" name="Acrobat Document" r:id="rId12" imgW="3855824" imgH="1259294" progId="AcroExch.Document.7">
                  <p:embed/>
                </p:oleObj>
              </mc:Choice>
              <mc:Fallback>
                <p:oleObj name="Acrobat Document" r:id="rId12" imgW="3855824" imgH="12592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6669" y="6324600"/>
                        <a:ext cx="1280160" cy="417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075517"/>
              </p:ext>
            </p:extLst>
          </p:nvPr>
        </p:nvGraphicFramePr>
        <p:xfrm>
          <a:off x="6836300" y="2286000"/>
          <a:ext cx="1280160" cy="109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" name="Acrobat Document" r:id="rId14" imgW="3554083" imgH="3036417" progId="AcroExch.Document.7">
                  <p:embed/>
                </p:oleObj>
              </mc:Choice>
              <mc:Fallback>
                <p:oleObj name="Acrobat Document" r:id="rId14" imgW="3554083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36300" y="2286000"/>
                        <a:ext cx="1280160" cy="1093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6866"/>
              </p:ext>
            </p:extLst>
          </p:nvPr>
        </p:nvGraphicFramePr>
        <p:xfrm>
          <a:off x="6836300" y="3429000"/>
          <a:ext cx="1280160" cy="117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1" name="Acrobat Document" r:id="rId16" imgW="3312543" imgH="3036417" progId="AcroExch.Document.7">
                  <p:embed/>
                </p:oleObj>
              </mc:Choice>
              <mc:Fallback>
                <p:oleObj name="Acrobat Document" r:id="rId16" imgW="3312543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36300" y="3429000"/>
                        <a:ext cx="1280160" cy="1173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45201"/>
              </p:ext>
            </p:extLst>
          </p:nvPr>
        </p:nvGraphicFramePr>
        <p:xfrm>
          <a:off x="6797040" y="5334000"/>
          <a:ext cx="1280160" cy="45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2" name="Acrobat Document" r:id="rId18" imgW="3855824" imgH="1371600" progId="AcroExch.Document.7">
                  <p:embed/>
                </p:oleObj>
              </mc:Choice>
              <mc:Fallback>
                <p:oleObj name="Acrobat Document" r:id="rId18" imgW="3855824" imgH="13716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97040" y="5334000"/>
                        <a:ext cx="1280160" cy="455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770104"/>
              </p:ext>
            </p:extLst>
          </p:nvPr>
        </p:nvGraphicFramePr>
        <p:xfrm>
          <a:off x="6813176" y="4724400"/>
          <a:ext cx="1280160" cy="421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3" name="Acrobat Document" r:id="rId20" imgW="3855824" imgH="1268083" progId="AcroExch.Document.7">
                  <p:embed/>
                </p:oleObj>
              </mc:Choice>
              <mc:Fallback>
                <p:oleObj name="Acrobat Document" r:id="rId20" imgW="3855824" imgH="126808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13176" y="4724400"/>
                        <a:ext cx="1280160" cy="421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60765"/>
              </p:ext>
            </p:extLst>
          </p:nvPr>
        </p:nvGraphicFramePr>
        <p:xfrm>
          <a:off x="6774933" y="5867400"/>
          <a:ext cx="1280160" cy="47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4" name="Acrobat Document" r:id="rId22" imgW="3855824" imgH="1440449" progId="AcroExch.Document.7">
                  <p:embed/>
                </p:oleObj>
              </mc:Choice>
              <mc:Fallback>
                <p:oleObj name="Acrobat Document" r:id="rId22" imgW="3855824" imgH="144044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74933" y="5867400"/>
                        <a:ext cx="1280160" cy="478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85823"/>
              </p:ext>
            </p:extLst>
          </p:nvPr>
        </p:nvGraphicFramePr>
        <p:xfrm>
          <a:off x="4876800" y="4667436"/>
          <a:ext cx="1280160" cy="35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5" name="Acrobat Document" r:id="rId24" imgW="3855824" imgH="1069594" progId="AcroExch.Document.7">
                  <p:embed/>
                </p:oleObj>
              </mc:Choice>
              <mc:Fallback>
                <p:oleObj name="Acrobat Document" r:id="rId24" imgW="3855824" imgH="10695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76800" y="4667436"/>
                        <a:ext cx="1280160" cy="355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207365"/>
              </p:ext>
            </p:extLst>
          </p:nvPr>
        </p:nvGraphicFramePr>
        <p:xfrm>
          <a:off x="4876800" y="5200836"/>
          <a:ext cx="1280160" cy="512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" name="Acrobat Document" r:id="rId26" imgW="3855824" imgH="1543966" progId="AcroExch.Document.7">
                  <p:embed/>
                </p:oleObj>
              </mc:Choice>
              <mc:Fallback>
                <p:oleObj name="Acrobat Document" r:id="rId26" imgW="3855824" imgH="154396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76800" y="5200836"/>
                        <a:ext cx="1280160" cy="512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448811"/>
              </p:ext>
            </p:extLst>
          </p:nvPr>
        </p:nvGraphicFramePr>
        <p:xfrm>
          <a:off x="4876800" y="5886636"/>
          <a:ext cx="1280160" cy="43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" name="Acrobat Document" r:id="rId28" imgW="3855824" imgH="1319842" progId="AcroExch.Document.7">
                  <p:embed/>
                </p:oleObj>
              </mc:Choice>
              <mc:Fallback>
                <p:oleObj name="Acrobat Document" r:id="rId28" imgW="3855824" imgH="131984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876800" y="5886636"/>
                        <a:ext cx="1280160" cy="437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201613"/>
              </p:ext>
            </p:extLst>
          </p:nvPr>
        </p:nvGraphicFramePr>
        <p:xfrm>
          <a:off x="4876800" y="3448236"/>
          <a:ext cx="1280160" cy="109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" name="Acrobat Document" r:id="rId30" imgW="3545273" imgH="3036417" progId="AcroExch.Document.7">
                  <p:embed/>
                </p:oleObj>
              </mc:Choice>
              <mc:Fallback>
                <p:oleObj name="Acrobat Document" r:id="rId30" imgW="3545273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876800" y="3448236"/>
                        <a:ext cx="1280160" cy="1096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61891"/>
              </p:ext>
            </p:extLst>
          </p:nvPr>
        </p:nvGraphicFramePr>
        <p:xfrm>
          <a:off x="4856870" y="2286000"/>
          <a:ext cx="1280160" cy="106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9" name="Acrobat Document" r:id="rId32" imgW="3657600" imgH="3036417" progId="AcroExch.Document.7">
                  <p:embed/>
                </p:oleObj>
              </mc:Choice>
              <mc:Fallback>
                <p:oleObj name="Acrobat Document" r:id="rId32" imgW="3657600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856870" y="2286000"/>
                        <a:ext cx="1280160" cy="1062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706124"/>
              </p:ext>
            </p:extLst>
          </p:nvPr>
        </p:nvGraphicFramePr>
        <p:xfrm>
          <a:off x="2788060" y="2286000"/>
          <a:ext cx="1280160" cy="11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0" name="Acrobat Document" r:id="rId34" imgW="3528143" imgH="3036417" progId="AcroExch.Document.7">
                  <p:embed/>
                </p:oleObj>
              </mc:Choice>
              <mc:Fallback>
                <p:oleObj name="Acrobat Document" r:id="rId34" imgW="3528143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788060" y="2286000"/>
                        <a:ext cx="1280160" cy="1102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444073"/>
              </p:ext>
            </p:extLst>
          </p:nvPr>
        </p:nvGraphicFramePr>
        <p:xfrm>
          <a:off x="2788060" y="3276600"/>
          <a:ext cx="1280160" cy="95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1" name="Acrobat Document" r:id="rId36" imgW="3855824" imgH="2872596" progId="AcroExch.Document.7">
                  <p:embed/>
                </p:oleObj>
              </mc:Choice>
              <mc:Fallback>
                <p:oleObj name="Acrobat Document" r:id="rId36" imgW="3855824" imgH="287259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788060" y="3276600"/>
                        <a:ext cx="1280160" cy="953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71933"/>
              </p:ext>
            </p:extLst>
          </p:nvPr>
        </p:nvGraphicFramePr>
        <p:xfrm>
          <a:off x="2788060" y="4267200"/>
          <a:ext cx="1280160" cy="498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2" name="Acrobat Document" r:id="rId38" imgW="3855824" imgH="1500996" progId="AcroExch.Document.7">
                  <p:embed/>
                </p:oleObj>
              </mc:Choice>
              <mc:Fallback>
                <p:oleObj name="Acrobat Document" r:id="rId38" imgW="3855824" imgH="150099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788060" y="4267200"/>
                        <a:ext cx="1280160" cy="498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64390"/>
              </p:ext>
            </p:extLst>
          </p:nvPr>
        </p:nvGraphicFramePr>
        <p:xfrm>
          <a:off x="2788060" y="4800600"/>
          <a:ext cx="1280160" cy="109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3" name="Acrobat Document" r:id="rId40" imgW="3545273" imgH="3036417" progId="AcroExch.Document.7">
                  <p:embed/>
                </p:oleObj>
              </mc:Choice>
              <mc:Fallback>
                <p:oleObj name="Acrobat Document" r:id="rId40" imgW="3545273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788060" y="4800600"/>
                        <a:ext cx="1280160" cy="1096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13900"/>
              </p:ext>
            </p:extLst>
          </p:nvPr>
        </p:nvGraphicFramePr>
        <p:xfrm>
          <a:off x="2788060" y="5915764"/>
          <a:ext cx="1280160" cy="90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4" name="Acrobat Document" r:id="rId42" imgW="3855824" imgH="2725866" progId="AcroExch.Document.7">
                  <p:embed/>
                </p:oleObj>
              </mc:Choice>
              <mc:Fallback>
                <p:oleObj name="Acrobat Document" r:id="rId42" imgW="3855824" imgH="272586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788060" y="5915764"/>
                        <a:ext cx="1280160" cy="904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88979" y="916046"/>
            <a:ext cx="5535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Confusing </a:t>
            </a:r>
            <a:r>
              <a:rPr lang="en-US" sz="2400" b="1" dirty="0" smtClean="0"/>
              <a:t>Distractors for </a:t>
            </a:r>
            <a:r>
              <a:rPr lang="en-US" sz="2400" b="1" dirty="0"/>
              <a:t>“Airplane”</a:t>
            </a:r>
          </a:p>
        </p:txBody>
      </p:sp>
    </p:spTree>
    <p:extLst>
      <p:ext uri="{BB962C8B-B14F-4D97-AF65-F5344CB8AC3E}">
        <p14:creationId xmlns:p14="http://schemas.microsoft.com/office/powerpoint/2010/main" val="4936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9" y="2750199"/>
            <a:ext cx="5223730" cy="11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 object detectors?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Average Precision (AP)</a:t>
            </a:r>
          </a:p>
          <a:p>
            <a:pPr lvl="1"/>
            <a:r>
              <a:rPr lang="en-US" dirty="0" smtClean="0"/>
              <a:t>Good summary statistic for quick comparison</a:t>
            </a:r>
          </a:p>
          <a:p>
            <a:pPr lvl="1"/>
            <a:r>
              <a:rPr lang="en-US" dirty="0" smtClean="0"/>
              <a:t>Not a good driver of research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propose tools to evaluate 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detectors </a:t>
            </a:r>
            <a:r>
              <a:rPr lang="en-US" dirty="0" smtClean="0"/>
              <a:t>fail</a:t>
            </a:r>
          </a:p>
          <a:p>
            <a:pPr lvl="1"/>
            <a:r>
              <a:rPr lang="en-US" dirty="0" smtClean="0"/>
              <a:t>potential </a:t>
            </a:r>
            <a:r>
              <a:rPr lang="en-US" dirty="0"/>
              <a:t>impact of </a:t>
            </a:r>
            <a:r>
              <a:rPr lang="en-US" dirty="0" smtClean="0"/>
              <a:t>particular improvements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2362255"/>
            <a:ext cx="2489073" cy="210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21212" y="3890934"/>
            <a:ext cx="589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evaluation through comparison of AP numbers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24000" y="2719012"/>
            <a:ext cx="762000" cy="1171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251" y="6629400"/>
            <a:ext cx="2315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figs from Felzenszwalb et al. 2010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ascallin.ecs.soton.ac.uk/challenges/VOC/voc2012/segexamples/images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50" y="3633738"/>
            <a:ext cx="3079816" cy="23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Detectors Analyzed as Examples on VOC 2007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3305908"/>
            <a:ext cx="3528645" cy="287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55" y="1197114"/>
            <a:ext cx="3757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Deformable Parts Model (DPM)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Felzenszwalb et al. 2010 (v4)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433" y="1931736"/>
            <a:ext cx="4248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Sliding window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Mixture of HOG templates with latent HOG parts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197114"/>
            <a:ext cx="3757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Multiple Kernel Learning (MKL)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73103" y="6459305"/>
            <a:ext cx="1870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Vedaldi et al. 2009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16738" y="1945076"/>
            <a:ext cx="462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Jumping window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Various spatial pyramid bag of words features combined with MKL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219200"/>
            <a:ext cx="0" cy="5347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149325" y="4186493"/>
            <a:ext cx="1575688" cy="1204351"/>
            <a:chOff x="5697415" y="4129649"/>
            <a:chExt cx="1575688" cy="1204351"/>
          </a:xfrm>
        </p:grpSpPr>
        <p:sp>
          <p:nvSpPr>
            <p:cNvPr id="13" name="TextBox 12"/>
            <p:cNvSpPr txBox="1"/>
            <p:nvPr/>
          </p:nvSpPr>
          <p:spPr>
            <a:xfrm>
              <a:off x="6019800" y="4191000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x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096000" y="4144498"/>
              <a:ext cx="0" cy="1189502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85259" y="4129649"/>
              <a:ext cx="0" cy="1189502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07822" y="4144039"/>
              <a:ext cx="0" cy="1189502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97415" y="4375666"/>
              <a:ext cx="1575688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97415" y="4698051"/>
              <a:ext cx="1575688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97415" y="5029200"/>
              <a:ext cx="1575688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697415" y="4144498"/>
              <a:ext cx="1575688" cy="118950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 rot="14375084">
            <a:off x="6463074" y="4216415"/>
            <a:ext cx="373460" cy="62384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4375084">
            <a:off x="6855157" y="4417032"/>
            <a:ext cx="604586" cy="4007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0800000">
            <a:off x="6552864" y="4691171"/>
            <a:ext cx="604586" cy="4007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95749" y="433286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77062" y="46208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50627"/>
              </p:ext>
            </p:extLst>
          </p:nvPr>
        </p:nvGraphicFramePr>
        <p:xfrm>
          <a:off x="2850978" y="1553054"/>
          <a:ext cx="3168822" cy="410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false </a:t>
            </a:r>
            <a:r>
              <a:rPr lang="en-US" dirty="0" smtClean="0"/>
              <a:t>positives: Airplane (DPM)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883047"/>
              </p:ext>
            </p:extLst>
          </p:nvPr>
        </p:nvGraphicFramePr>
        <p:xfrm>
          <a:off x="2922015" y="5438261"/>
          <a:ext cx="2878899" cy="133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Acrobat Document" r:id="rId5" imgW="1863306" imgH="862560" progId="AcroExch.Document.7">
                  <p:embed/>
                </p:oleObj>
              </mc:Choice>
              <mc:Fallback>
                <p:oleObj name="Acrobat Document" r:id="rId5" imgW="1863306" imgH="8625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2015" y="5438261"/>
                        <a:ext cx="2878899" cy="1331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9" descr="C:\Users\Hoiem\Documents\Presentations\Detection Analysis - 2012\figs\fel4\fptype\aeroplane_fp_bg_000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29437" r="10055" b="32329"/>
          <a:stretch/>
        </p:blipFill>
        <p:spPr bwMode="auto">
          <a:xfrm>
            <a:off x="206606" y="1155678"/>
            <a:ext cx="1951654" cy="7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Hoiem\Documents\Presentations\Detection Analysis - 2012\figs\fel4\fptype\aeroplane_fp_bg_0027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8612" r="20034" b="11436"/>
          <a:stretch/>
        </p:blipFill>
        <p:spPr bwMode="auto">
          <a:xfrm>
            <a:off x="211484" y="1900085"/>
            <a:ext cx="1113010" cy="11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Hoiem\Documents\Presentations\Detection Analysis - 2012\figs\fel4\fptype\aeroplane_fp_bg_0037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9986" r="11685" b="11454"/>
          <a:stretch/>
        </p:blipFill>
        <p:spPr bwMode="auto">
          <a:xfrm>
            <a:off x="1454680" y="1909451"/>
            <a:ext cx="1426319" cy="113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8888" y="1462847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11235" y="2665277"/>
            <a:ext cx="412292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27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391774" y="2724744"/>
            <a:ext cx="412292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37</a:t>
            </a:r>
            <a:endParaRPr lang="en-US" sz="1600" dirty="0"/>
          </a:p>
        </p:txBody>
      </p:sp>
      <p:pic>
        <p:nvPicPr>
          <p:cNvPr id="24" name="Picture 13" descr="C:\Users\Hoiem\Documents\Presentations\Detection Analysis - 2012\figs\fel4\fptype\aeroplane_fp_loc47_000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29194" r="9799" b="35403"/>
          <a:stretch/>
        </p:blipFill>
        <p:spPr bwMode="auto">
          <a:xfrm>
            <a:off x="5584781" y="1051574"/>
            <a:ext cx="1716974" cy="5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31675" y="1308144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pic>
        <p:nvPicPr>
          <p:cNvPr id="26" name="Picture 14" descr="C:\Users\Hoiem\Documents\Presentations\Detection Analysis - 2012\figs\fel4\fptype\aeroplane_fp_loc50_0004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29541" r="9553" b="32046"/>
          <a:stretch/>
        </p:blipFill>
        <p:spPr bwMode="auto">
          <a:xfrm>
            <a:off x="6193995" y="1770814"/>
            <a:ext cx="1889854" cy="69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36111" y="2110329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pic>
        <p:nvPicPr>
          <p:cNvPr id="28" name="Picture 15" descr="C:\Users\Hoiem\Documents\Presentations\Detection Analysis - 2012\figs\fel4\fptype\aeroplane_fp_loc49_0005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31560" r="9559" b="35561"/>
          <a:stretch/>
        </p:blipFill>
        <p:spPr bwMode="auto">
          <a:xfrm>
            <a:off x="7308486" y="1051574"/>
            <a:ext cx="1721791" cy="5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308486" y="1251348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pic>
        <p:nvPicPr>
          <p:cNvPr id="7177" name="Picture 9" descr="C:\Users\Hoiem\Documents\Presentations\Detection Analysis - 2012\figs\fel4\fptype\aeroplane_fp_oth_0030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33914" r="10546" b="38175"/>
          <a:stretch/>
        </p:blipFill>
        <p:spPr bwMode="auto">
          <a:xfrm>
            <a:off x="621540" y="4011082"/>
            <a:ext cx="1644949" cy="4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106" y="4127564"/>
            <a:ext cx="412292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30</a:t>
            </a:r>
            <a:endParaRPr lang="en-US" sz="1600" dirty="0"/>
          </a:p>
        </p:txBody>
      </p:sp>
      <p:pic>
        <p:nvPicPr>
          <p:cNvPr id="7178" name="Picture 10" descr="C:\Users\Hoiem\Documents\Presentations\Detection Analysis - 2012\figs\fel4\fptype\aeroplane_fp_oth_0033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27478" r="9808" b="32338"/>
          <a:stretch/>
        </p:blipFill>
        <p:spPr bwMode="auto">
          <a:xfrm>
            <a:off x="934447" y="4650783"/>
            <a:ext cx="1518396" cy="5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4447" y="4919246"/>
            <a:ext cx="412292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33</a:t>
            </a:r>
            <a:endParaRPr lang="en-US" sz="1600" dirty="0"/>
          </a:p>
        </p:txBody>
      </p:sp>
      <p:pic>
        <p:nvPicPr>
          <p:cNvPr id="7179" name="Picture 11" descr="C:\Users\Hoiem\Documents\Presentations\Detection Analysis - 2012\figs\fel4\fptype\aeroplane_fp_sim_0002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7859" r="16906" b="12905"/>
          <a:stretch/>
        </p:blipFill>
        <p:spPr bwMode="auto">
          <a:xfrm>
            <a:off x="6728239" y="4011082"/>
            <a:ext cx="1098176" cy="10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Hoiem\Documents\Presentations\Detection Analysis - 2012\figs\fel4\fptype\aeroplane_fp_sim_0006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8667" r="8582" b="12426"/>
          <a:stretch/>
        </p:blipFill>
        <p:spPr bwMode="auto">
          <a:xfrm>
            <a:off x="7877743" y="4120632"/>
            <a:ext cx="928669" cy="6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Hoiem\Documents\Presentations\Detection Analysis - 2012\figs\fel4\fptype\aeroplane_fp_sim_0007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27386" r="9700" b="31058"/>
          <a:stretch/>
        </p:blipFill>
        <p:spPr bwMode="auto">
          <a:xfrm>
            <a:off x="6683975" y="5124648"/>
            <a:ext cx="2183529" cy="87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44526" y="4641715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505610" y="4440191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8569024" y="5661993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961491" y="1308144"/>
            <a:ext cx="1079468" cy="90994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2266489" y="3160058"/>
            <a:ext cx="757551" cy="31377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532986" y="3913497"/>
            <a:ext cx="491056" cy="975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532986" y="4468562"/>
            <a:ext cx="778058" cy="59081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361520" y="4763967"/>
            <a:ext cx="1226914" cy="1236580"/>
          </a:xfrm>
          <a:prstGeom prst="line">
            <a:avLst/>
          </a:prstGeom>
          <a:ln>
            <a:solidFill>
              <a:srgbClr val="FF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721320" y="3869675"/>
            <a:ext cx="867115" cy="257889"/>
          </a:xfrm>
          <a:prstGeom prst="line">
            <a:avLst/>
          </a:prstGeom>
          <a:ln>
            <a:solidFill>
              <a:srgbClr val="FF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Rectangle 7174"/>
          <p:cNvSpPr/>
          <p:nvPr/>
        </p:nvSpPr>
        <p:spPr>
          <a:xfrm>
            <a:off x="86936" y="1052145"/>
            <a:ext cx="2884864" cy="21079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9621" y="3855365"/>
            <a:ext cx="2063364" cy="144317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65677" y="3702504"/>
            <a:ext cx="1608134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Other Objects</a:t>
            </a:r>
          </a:p>
          <a:p>
            <a:pPr algn="ctr"/>
            <a:r>
              <a:rPr lang="en-US" dirty="0" smtClean="0"/>
              <a:t>11%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1491" y="2622948"/>
            <a:ext cx="1415772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27%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588434" y="3674843"/>
            <a:ext cx="2387325" cy="25103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25779" y="3913496"/>
            <a:ext cx="1762021" cy="923330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Similar Objects</a:t>
            </a:r>
          </a:p>
          <a:p>
            <a:pPr algn="ctr"/>
            <a:r>
              <a:rPr lang="en-US" dirty="0" smtClean="0"/>
              <a:t>33%</a:t>
            </a:r>
          </a:p>
          <a:p>
            <a:pPr algn="ctr"/>
            <a:r>
              <a:rPr lang="en-US" dirty="0" smtClean="0"/>
              <a:t>Bird, Boat, Car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538041" y="920981"/>
            <a:ext cx="3540889" cy="164766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24" idx="1"/>
          </p:cNvCxnSpPr>
          <p:nvPr/>
        </p:nvCxnSpPr>
        <p:spPr>
          <a:xfrm flipH="1">
            <a:off x="5106790" y="1346823"/>
            <a:ext cx="477991" cy="109800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860951" y="2568642"/>
            <a:ext cx="867288" cy="7006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34608" y="2839768"/>
            <a:ext cx="1402948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Localization</a:t>
            </a:r>
          </a:p>
          <a:p>
            <a:pPr algn="ctr"/>
            <a:r>
              <a:rPr lang="en-US" dirty="0" smtClean="0"/>
              <a:t>29%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62941" y="5763752"/>
            <a:ext cx="252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of Removing/Fixing FPs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06781" y="786346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 = 0.36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3" grpId="0" animBg="1"/>
      <p:bldP spid="10" grpId="0" animBg="1"/>
      <p:bldP spid="11" grpId="0" animBg="1"/>
      <p:bldP spid="34" grpId="0" animBg="1"/>
      <p:bldP spid="35" grpId="0" animBg="1"/>
      <p:bldP spid="7175" grpId="0" animBg="1"/>
      <p:bldP spid="57" grpId="0" animBg="1"/>
      <p:bldP spid="65" grpId="0" animBg="1"/>
      <p:bldP spid="71" grpId="0" animBg="1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8" name="Picture 24" descr="C:\Users\Hoiem\Documents\Presentations\Detection Analysis - 2012\figs\fel4\fptype\dog_fp_loc46_0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 t="7716" r="28194" b="11779"/>
          <a:stretch/>
        </p:blipFill>
        <p:spPr bwMode="auto">
          <a:xfrm>
            <a:off x="6030518" y="1357101"/>
            <a:ext cx="797004" cy="121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false positives: Dog (DPM)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211691"/>
              </p:ext>
            </p:extLst>
          </p:nvPr>
        </p:nvGraphicFramePr>
        <p:xfrm>
          <a:off x="2530485" y="1328554"/>
          <a:ext cx="3886200" cy="419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681501"/>
              </p:ext>
            </p:extLst>
          </p:nvPr>
        </p:nvGraphicFramePr>
        <p:xfrm>
          <a:off x="2762054" y="5284205"/>
          <a:ext cx="3003382" cy="138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Acrobat Document" r:id="rId6" imgW="1863306" imgH="862560" progId="AcroExch.Document.7">
                  <p:embed/>
                </p:oleObj>
              </mc:Choice>
              <mc:Fallback>
                <p:oleObj name="Acrobat Document" r:id="rId6" imgW="1863306" imgH="8625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2054" y="5284205"/>
                        <a:ext cx="3003382" cy="1389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53776" y="3762938"/>
            <a:ext cx="2146742" cy="923330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Similar Objects</a:t>
            </a:r>
          </a:p>
          <a:p>
            <a:pPr algn="ctr"/>
            <a:r>
              <a:rPr lang="en-US" dirty="0" smtClean="0"/>
              <a:t>50%</a:t>
            </a:r>
          </a:p>
          <a:p>
            <a:pPr algn="ctr"/>
            <a:r>
              <a:rPr lang="en-US" dirty="0" smtClean="0"/>
              <a:t>Person, Cat, Horse</a:t>
            </a:r>
            <a:endParaRPr lang="en-US" dirty="0"/>
          </a:p>
        </p:txBody>
      </p:sp>
      <p:pic>
        <p:nvPicPr>
          <p:cNvPr id="6164" name="Picture 20" descr="C:\Users\Hoiem\Documents\Presentations\Detection Analysis - 2012\figs\fel4\fptype\dog_fp_bg_001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5" t="7532" r="29646" b="11438"/>
          <a:stretch/>
        </p:blipFill>
        <p:spPr bwMode="auto">
          <a:xfrm>
            <a:off x="2167467" y="1121974"/>
            <a:ext cx="815642" cy="13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Hoiem\Documents\Presentations\Detection Analysis - 2012\figs\fel4\fptype\dog_fp_bg_000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9" t="7215" r="29410" b="11429"/>
          <a:stretch/>
        </p:blipFill>
        <p:spPr bwMode="auto">
          <a:xfrm>
            <a:off x="1208437" y="1079423"/>
            <a:ext cx="903610" cy="14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Hoiem\Documents\Presentations\Detection Analysis - 2012\figs\fel4\fptype\dog_fp_bg_000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3" t="8294" r="32839" b="11754"/>
          <a:stretch/>
        </p:blipFill>
        <p:spPr bwMode="auto">
          <a:xfrm>
            <a:off x="268426" y="1022866"/>
            <a:ext cx="825778" cy="15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20716" y="2176046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247608" y="2134205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171626" y="2093076"/>
            <a:ext cx="412292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16</a:t>
            </a:r>
            <a:endParaRPr lang="en-US" sz="1600" dirty="0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3024041" y="1248902"/>
            <a:ext cx="834914" cy="71511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2575289" y="2631533"/>
            <a:ext cx="448752" cy="31670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39176" y="838200"/>
            <a:ext cx="2884864" cy="17824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65" name="Picture 21" descr="C:\Users\Hoiem\Documents\Presentations\Detection Analysis - 2012\figs\fel4\fptype\dog_fp_loc18_0004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9819" r="32209" b="11922"/>
          <a:stretch/>
        </p:blipFill>
        <p:spPr bwMode="auto">
          <a:xfrm>
            <a:off x="6980595" y="1329631"/>
            <a:ext cx="696579" cy="12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5958558" y="1248902"/>
            <a:ext cx="3079498" cy="13717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75919" y="2211893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030518" y="2188638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pic>
        <p:nvPicPr>
          <p:cNvPr id="6169" name="Picture 25" descr="C:\Users\Hoiem\Documents\Presentations\Detection Analysis - 2012\figs\fel4\fptype\dog_fp_loc31_0005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7851" r="26469" b="10139"/>
          <a:stretch/>
        </p:blipFill>
        <p:spPr bwMode="auto">
          <a:xfrm>
            <a:off x="7781276" y="1308977"/>
            <a:ext cx="916233" cy="12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794264" y="2176046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pic>
        <p:nvPicPr>
          <p:cNvPr id="6170" name="Picture 26" descr="C:\Users\Hoiem\Documents\Presentations\Detection Analysis - 2012\figs\fel4\fptype\dog_fp_oth_0008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t="8499" r="16750" b="10343"/>
          <a:stretch/>
        </p:blipFill>
        <p:spPr bwMode="auto">
          <a:xfrm>
            <a:off x="495544" y="4311436"/>
            <a:ext cx="889211" cy="8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C:\Users\Hoiem\Documents\Presentations\Detection Analysis - 2012\figs\fel4\fptype\dog_fp_oth_0022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9" t="6975" r="24441" b="10999"/>
          <a:stretch/>
        </p:blipFill>
        <p:spPr bwMode="auto">
          <a:xfrm>
            <a:off x="1429255" y="4191000"/>
            <a:ext cx="788121" cy="10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74339" y="4808472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1445589" y="4878065"/>
            <a:ext cx="412292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22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398861" y="4082836"/>
            <a:ext cx="1994879" cy="11694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2432294" y="3469970"/>
            <a:ext cx="550815" cy="72103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377772" y="4067044"/>
            <a:ext cx="646269" cy="99232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44555" y="2474183"/>
            <a:ext cx="1415772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23%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5029200" y="1400945"/>
            <a:ext cx="929358" cy="69213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765436" y="2631533"/>
            <a:ext cx="663584" cy="6889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74" name="Picture 30" descr="C:\Users\Hoiem\Documents\Presentations\Detection Analysis - 2012\figs\fel4\fptype\dog_fp_sim_0009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7421" r="10728" b="9096"/>
          <a:stretch/>
        </p:blipFill>
        <p:spPr bwMode="auto">
          <a:xfrm>
            <a:off x="7376979" y="4140397"/>
            <a:ext cx="1126425" cy="95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C:\Users\Hoiem\Documents\Presentations\Detection Analysis - 2012\figs\fel4\fptype\dog_fp_sim_0003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7223" r="10635" b="8323"/>
          <a:stretch/>
        </p:blipFill>
        <p:spPr bwMode="auto">
          <a:xfrm>
            <a:off x="6140532" y="4173279"/>
            <a:ext cx="1122058" cy="9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C:\Users\Hoiem\Documents\Presentations\Detection Analysis - 2012\figs\fel4\fptype\dog_fp_sim_0010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7550" r="12050" b="10851"/>
          <a:stretch/>
        </p:blipFill>
        <p:spPr bwMode="auto">
          <a:xfrm>
            <a:off x="6882208" y="5146424"/>
            <a:ext cx="1113380" cy="9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7372604" y="4766141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6140532" y="4729970"/>
            <a:ext cx="298480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6923969" y="5748364"/>
            <a:ext cx="412292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en-US" sz="1600" dirty="0"/>
          </a:p>
        </p:txBody>
      </p:sp>
      <p:cxnSp>
        <p:nvCxnSpPr>
          <p:cNvPr id="77" name="Straight Connector 76"/>
          <p:cNvCxnSpPr/>
          <p:nvPr/>
        </p:nvCxnSpPr>
        <p:spPr>
          <a:xfrm flipH="1" flipV="1">
            <a:off x="5288601" y="4766141"/>
            <a:ext cx="741918" cy="1053586"/>
          </a:xfrm>
          <a:prstGeom prst="line">
            <a:avLst/>
          </a:prstGeom>
          <a:ln>
            <a:solidFill>
              <a:srgbClr val="FF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6068572" y="3411840"/>
            <a:ext cx="813636" cy="655204"/>
          </a:xfrm>
          <a:prstGeom prst="line">
            <a:avLst/>
          </a:prstGeom>
          <a:ln>
            <a:solidFill>
              <a:srgbClr val="FF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068572" y="4067044"/>
            <a:ext cx="2509503" cy="210030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5610" y="2151017"/>
            <a:ext cx="1402948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Localization</a:t>
            </a:r>
          </a:p>
          <a:p>
            <a:pPr algn="ctr"/>
            <a:r>
              <a:rPr lang="en-US" dirty="0" smtClean="0"/>
              <a:t>17%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62941" y="5763752"/>
            <a:ext cx="252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of Removing/Fixing FPs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995598" y="3310690"/>
            <a:ext cx="1608133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Other Objects</a:t>
            </a:r>
          </a:p>
          <a:p>
            <a:pPr algn="ctr"/>
            <a:r>
              <a:rPr lang="en-US" dirty="0"/>
              <a:t>1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8955" y="879570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 = 0.03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false positives: Dog </a:t>
            </a:r>
            <a:r>
              <a:rPr lang="en-US" dirty="0" smtClean="0"/>
              <a:t>(MKL)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620457"/>
              </p:ext>
            </p:extLst>
          </p:nvPr>
        </p:nvGraphicFramePr>
        <p:xfrm>
          <a:off x="1524000" y="1219200"/>
          <a:ext cx="480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3276600"/>
            <a:ext cx="3031664" cy="923330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Similar Objects</a:t>
            </a:r>
          </a:p>
          <a:p>
            <a:pPr algn="ctr"/>
            <a:r>
              <a:rPr lang="en-US" dirty="0" smtClean="0"/>
              <a:t>74%</a:t>
            </a:r>
          </a:p>
          <a:p>
            <a:pPr algn="ctr"/>
            <a:r>
              <a:rPr lang="en-US" dirty="0" smtClean="0"/>
              <a:t>Cow, Person, Sheep, Horse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0026" y="822720"/>
            <a:ext cx="1415772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4%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116" y="1827851"/>
            <a:ext cx="1402948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Localization</a:t>
            </a:r>
          </a:p>
          <a:p>
            <a:pPr algn="ctr"/>
            <a:r>
              <a:rPr lang="en-US" dirty="0" smtClean="0"/>
              <a:t>17%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4667" y="1048434"/>
            <a:ext cx="1608133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Other Objects</a:t>
            </a:r>
          </a:p>
          <a:p>
            <a:pPr algn="ctr"/>
            <a:r>
              <a:rPr lang="en-US" dirty="0" smtClean="0"/>
              <a:t>5%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94202"/>
              </p:ext>
            </p:extLst>
          </p:nvPr>
        </p:nvGraphicFramePr>
        <p:xfrm>
          <a:off x="6038230" y="2881523"/>
          <a:ext cx="3105770" cy="143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Acrobat Document" r:id="rId5" imgW="1863306" imgH="862560" progId="AcroExch.Document.7">
                  <p:embed/>
                </p:oleObj>
              </mc:Choice>
              <mc:Fallback>
                <p:oleObj name="Acrobat Document" r:id="rId5" imgW="1863306" imgH="8625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230" y="2881523"/>
                        <a:ext cx="3105770" cy="1436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88679" y="822720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 = 0.17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43200" y="1539216"/>
            <a:ext cx="609600" cy="25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55022" y="1371600"/>
            <a:ext cx="359778" cy="335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4600" y="2151016"/>
            <a:ext cx="252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of Removing/Fixing FPs</a:t>
            </a:r>
            <a:endParaRPr lang="en-US" b="1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83502"/>
              </p:ext>
            </p:extLst>
          </p:nvPr>
        </p:nvGraphicFramePr>
        <p:xfrm>
          <a:off x="1600200" y="5257800"/>
          <a:ext cx="179795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9" name="Acrobat Document" r:id="rId7" imgW="3855824" imgH="2941445" progId="AcroExch.Document.7">
                  <p:embed/>
                </p:oleObj>
              </mc:Choice>
              <mc:Fallback>
                <p:oleObj name="Acrobat Document" r:id="rId7" imgW="3855824" imgH="294144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5257800"/>
                        <a:ext cx="179795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765964"/>
              </p:ext>
            </p:extLst>
          </p:nvPr>
        </p:nvGraphicFramePr>
        <p:xfrm>
          <a:off x="3562925" y="5257800"/>
          <a:ext cx="88834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" name="Acrobat Document" r:id="rId9" imgW="1966823" imgH="3036417" progId="AcroExch.Document.7">
                  <p:embed/>
                </p:oleObj>
              </mc:Choice>
              <mc:Fallback>
                <p:oleObj name="Acrobat Document" r:id="rId9" imgW="1966823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62925" y="5257800"/>
                        <a:ext cx="88834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08955"/>
              </p:ext>
            </p:extLst>
          </p:nvPr>
        </p:nvGraphicFramePr>
        <p:xfrm>
          <a:off x="4572000" y="5255531"/>
          <a:ext cx="116080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" name="Acrobat Document" r:id="rId11" imgW="2570549" imgH="3036417" progId="AcroExch.Document.7">
                  <p:embed/>
                </p:oleObj>
              </mc:Choice>
              <mc:Fallback>
                <p:oleObj name="Acrobat Document" r:id="rId11" imgW="2570549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0" y="5255531"/>
                        <a:ext cx="116080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46694"/>
              </p:ext>
            </p:extLst>
          </p:nvPr>
        </p:nvGraphicFramePr>
        <p:xfrm>
          <a:off x="5867400" y="5257800"/>
          <a:ext cx="99733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" name="Acrobat Document" r:id="rId13" imgW="2208362" imgH="3036417" progId="AcroExch.Document.7">
                  <p:embed/>
                </p:oleObj>
              </mc:Choice>
              <mc:Fallback>
                <p:oleObj name="Acrobat Document" r:id="rId13" imgW="2208362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67400" y="5257800"/>
                        <a:ext cx="99733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658408"/>
              </p:ext>
            </p:extLst>
          </p:nvPr>
        </p:nvGraphicFramePr>
        <p:xfrm>
          <a:off x="7022191" y="5255531"/>
          <a:ext cx="120740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Acrobat Document" r:id="rId15" imgW="2674066" imgH="3036417" progId="AcroExch.Document.7">
                  <p:embed/>
                </p:oleObj>
              </mc:Choice>
              <mc:Fallback>
                <p:oleObj name="Acrobat Document" r:id="rId15" imgW="2674066" imgH="303641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22191" y="5255531"/>
                        <a:ext cx="120740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0189" y="5773726"/>
            <a:ext cx="114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 5 FP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4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r="32545" b="82646"/>
          <a:stretch/>
        </p:blipFill>
        <p:spPr bwMode="auto">
          <a:xfrm>
            <a:off x="2514600" y="609600"/>
            <a:ext cx="4009293" cy="33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542"/>
            <a:ext cx="8229600" cy="914400"/>
          </a:xfrm>
        </p:spPr>
        <p:txBody>
          <a:bodyPr/>
          <a:lstStyle/>
          <a:p>
            <a:r>
              <a:rPr lang="en-US" dirty="0" smtClean="0"/>
              <a:t>Summary of False Positive Analysis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r="31426"/>
          <a:stretch/>
        </p:blipFill>
        <p:spPr bwMode="auto">
          <a:xfrm>
            <a:off x="2588823" y="3733800"/>
            <a:ext cx="4075746" cy="31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219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DPM v4</a:t>
            </a:r>
            <a:endParaRPr lang="en-US" dirty="0"/>
          </a:p>
          <a:p>
            <a:pPr algn="r"/>
            <a:r>
              <a:rPr lang="en-US" dirty="0" smtClean="0"/>
              <a:t>(FGMR 2010)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r="32987"/>
          <a:stretch/>
        </p:blipFill>
        <p:spPr bwMode="auto">
          <a:xfrm>
            <a:off x="2749063" y="940774"/>
            <a:ext cx="3774830" cy="27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251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MKL</a:t>
            </a:r>
          </a:p>
          <a:p>
            <a:pPr algn="r"/>
            <a:r>
              <a:rPr lang="en-US" dirty="0" smtClean="0"/>
              <a:t> (Vedaldi et al. 2009)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23893" y="4217374"/>
            <a:ext cx="2453639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75771</TotalTime>
  <Words>1149</Words>
  <Application>Microsoft Office PowerPoint</Application>
  <PresentationFormat>On-screen Show (4:3)</PresentationFormat>
  <Paragraphs>261</Paragraphs>
  <Slides>24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2_Office Theme</vt:lpstr>
      <vt:lpstr>Acrobat Document</vt:lpstr>
      <vt:lpstr>Diagnosing Error in Object Detectors</vt:lpstr>
      <vt:lpstr>Object detection is a collection of problems</vt:lpstr>
      <vt:lpstr>Object detection is a collection of problems</vt:lpstr>
      <vt:lpstr>How to evaluate object detectors?</vt:lpstr>
      <vt:lpstr>Detectors Analyzed as Examples on VOC 2007</vt:lpstr>
      <vt:lpstr>Top false positives: Airplane (DPM)</vt:lpstr>
      <vt:lpstr>Top false positives: Dog (DPM)</vt:lpstr>
      <vt:lpstr>Top false positives: Dog (MKL)</vt:lpstr>
      <vt:lpstr>Summary of False Positive Analysis</vt:lpstr>
      <vt:lpstr>Analysis of object characteristics</vt:lpstr>
      <vt:lpstr>Normalized Average Precision</vt:lpstr>
      <vt:lpstr>Object characteristics: Aeroplane</vt:lpstr>
      <vt:lpstr>Object characteristics: Aeroplane</vt:lpstr>
      <vt:lpstr>Object characteristics: Aeroplane</vt:lpstr>
      <vt:lpstr>Object characteristics: Aeroplane</vt:lpstr>
      <vt:lpstr>Object characteristics: Aeroplane</vt:lpstr>
      <vt:lpstr>Summarizing Detector Performance</vt:lpstr>
      <vt:lpstr>Summarizing Detector Performance</vt:lpstr>
      <vt:lpstr>Summarizing Detector Performance</vt:lpstr>
      <vt:lpstr>Summarizing Detector Performance</vt:lpstr>
      <vt:lpstr>Summarizing Detector Performance</vt:lpstr>
      <vt:lpstr>Conclusions</vt:lpstr>
      <vt:lpstr>Thank you!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Error in Object Detectors</dc:title>
  <dc:creator>Derek Hoiem</dc:creator>
  <cp:lastModifiedBy>Derek Hoiem</cp:lastModifiedBy>
  <cp:revision>523</cp:revision>
  <dcterms:created xsi:type="dcterms:W3CDTF">2008-06-17T20:51:11Z</dcterms:created>
  <dcterms:modified xsi:type="dcterms:W3CDTF">2012-10-18T15:44:10Z</dcterms:modified>
</cp:coreProperties>
</file>