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7" r:id="rId3"/>
    <p:sldId id="300" r:id="rId4"/>
    <p:sldId id="290" r:id="rId5"/>
    <p:sldId id="292" r:id="rId6"/>
    <p:sldId id="291" r:id="rId7"/>
    <p:sldId id="293" r:id="rId8"/>
    <p:sldId id="294" r:id="rId9"/>
    <p:sldId id="295" r:id="rId10"/>
    <p:sldId id="319" r:id="rId11"/>
    <p:sldId id="296" r:id="rId12"/>
    <p:sldId id="320" r:id="rId13"/>
    <p:sldId id="298" r:id="rId14"/>
    <p:sldId id="299" r:id="rId15"/>
    <p:sldId id="301" r:id="rId16"/>
    <p:sldId id="302" r:id="rId17"/>
    <p:sldId id="324" r:id="rId18"/>
    <p:sldId id="303" r:id="rId19"/>
    <p:sldId id="304" r:id="rId20"/>
    <p:sldId id="305" r:id="rId21"/>
    <p:sldId id="308" r:id="rId22"/>
    <p:sldId id="309" r:id="rId23"/>
    <p:sldId id="321" r:id="rId24"/>
    <p:sldId id="306" r:id="rId25"/>
    <p:sldId id="326" r:id="rId26"/>
    <p:sldId id="307" r:id="rId27"/>
    <p:sldId id="323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25" r:id="rId36"/>
  </p:sldIdLst>
  <p:sldSz cx="9144000" cy="6858000" type="screen4x3"/>
  <p:notesSz cx="71501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67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9713" y="0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9C1A-B9D9-49D3-997F-EEA35A2ACD5A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4375" y="4487863"/>
            <a:ext cx="572135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138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9713" y="8974138"/>
            <a:ext cx="309880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B504-72A6-4C3E-89CA-95CDE08ED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DB504-72A6-4C3E-89CA-95CDE08ED2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DDE3-0F1B-4474-9DF1-93301476780A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A1-2952-41D6-9CCD-193FF1B45C5E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016-FC54-41D5-A7C9-FA4AC75400D7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2B60-1788-43B3-A9E7-6B61D840061D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D252-A28B-4890-B215-6CAB2B17FA25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15F6-E9DE-4DD4-BB93-63CA0B2EF61F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A3AA-3BA9-44B2-8BC2-8283C17601CE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0074-2881-4B1A-B0D3-F31832DA6EA9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0A5-2A6F-4878-BC0D-1A7F9219BCF8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454B-7CFF-404E-A6C7-4356B755C3EF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861E-EABB-4F00-A988-FBD8472FDFA5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CF9B-0E52-40CF-86E9-4D86E0B309BB}" type="datetime1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4D11-9AFE-4B2D-8850-FC8B7B556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7375"/>
          </a:xfrm>
        </p:spPr>
        <p:txBody>
          <a:bodyPr>
            <a:noAutofit/>
          </a:bodyPr>
          <a:lstStyle/>
          <a:p>
            <a:r>
              <a:rPr lang="en-US" sz="2800" dirty="0" smtClean="0"/>
              <a:t>- Recovering Human Body Configurations: Combining Segmentation and </a:t>
            </a:r>
            <a:r>
              <a:rPr lang="en-US" sz="2800" dirty="0" smtClean="0"/>
              <a:t>Recognition</a:t>
            </a:r>
            <a:br>
              <a:rPr lang="en-US" sz="2800" dirty="0" smtClean="0"/>
            </a:br>
            <a:r>
              <a:rPr lang="en-US" sz="2800" dirty="0" smtClean="0"/>
              <a:t>(CVPR’04)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Greg Mori, </a:t>
            </a:r>
            <a:r>
              <a:rPr lang="en-US" sz="1800" dirty="0" err="1" smtClean="0"/>
              <a:t>Xiaofeng</a:t>
            </a:r>
            <a:r>
              <a:rPr lang="en-US" sz="1800" dirty="0" smtClean="0"/>
              <a:t> </a:t>
            </a:r>
            <a:r>
              <a:rPr lang="en-US" sz="1800" dirty="0" err="1" smtClean="0"/>
              <a:t>Ren</a:t>
            </a:r>
            <a:r>
              <a:rPr lang="en-US" sz="1800" dirty="0" smtClean="0"/>
              <a:t>, Alexei A. </a:t>
            </a:r>
            <a:r>
              <a:rPr lang="en-US" sz="1800" dirty="0" err="1" smtClean="0"/>
              <a:t>Efros</a:t>
            </a:r>
            <a:r>
              <a:rPr lang="en-US" sz="1800" dirty="0" smtClean="0"/>
              <a:t> and </a:t>
            </a:r>
            <a:r>
              <a:rPr lang="en-US" sz="1800" dirty="0" err="1" smtClean="0"/>
              <a:t>Jitendra</a:t>
            </a:r>
            <a:r>
              <a:rPr lang="en-US" sz="1800" dirty="0" smtClean="0"/>
              <a:t> </a:t>
            </a:r>
            <a:r>
              <a:rPr lang="en-US" sz="1800" dirty="0" err="1" smtClean="0"/>
              <a:t>Malik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- Pose primitive based human action </a:t>
            </a:r>
            <a:br>
              <a:rPr lang="en-US" sz="2800" dirty="0" smtClean="0"/>
            </a:br>
            <a:r>
              <a:rPr lang="en-US" sz="2800" dirty="0" smtClean="0"/>
              <a:t>recognition in videos or still </a:t>
            </a:r>
            <a:r>
              <a:rPr lang="en-US" sz="2800" dirty="0" smtClean="0"/>
              <a:t>images</a:t>
            </a:r>
            <a:br>
              <a:rPr lang="en-US" sz="2800" dirty="0" smtClean="0"/>
            </a:br>
            <a:r>
              <a:rPr lang="en-US" sz="2800" dirty="0" smtClean="0"/>
              <a:t>(CVPR’08)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Christian </a:t>
            </a:r>
            <a:r>
              <a:rPr lang="en-US" sz="2000" dirty="0" err="1" smtClean="0"/>
              <a:t>Thurau</a:t>
            </a:r>
            <a:r>
              <a:rPr lang="en-US" sz="2000" dirty="0" smtClean="0"/>
              <a:t> and Vaclav </a:t>
            </a:r>
            <a:r>
              <a:rPr lang="en-US" sz="2000" dirty="0" err="1" smtClean="0"/>
              <a:t>Hlavac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Half-limb detector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77224" cy="47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torso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cues except shading</a:t>
            </a:r>
          </a:p>
          <a:p>
            <a:r>
              <a:rPr lang="en-US" dirty="0" smtClean="0"/>
              <a:t>Torso is composed of multiple segments</a:t>
            </a:r>
          </a:p>
          <a:p>
            <a:r>
              <a:rPr lang="en-US" dirty="0" smtClean="0"/>
              <a:t>Also, detect head and joint up with torso, then keep top ranked candidates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K:\mori\people\still\slides\images\limbs7_000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2438399" cy="2372894"/>
          </a:xfrm>
          <a:prstGeom prst="rect">
            <a:avLst/>
          </a:prstGeom>
          <a:noFill/>
        </p:spPr>
      </p:pic>
      <p:pic>
        <p:nvPicPr>
          <p:cNvPr id="6" name="Picture 5" descr="K:\mori\people\still\slides\images\torsos_0000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58389"/>
            <a:ext cx="2438399" cy="237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detected torsos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451285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Partial Configurations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Many partial configurations are physically impossible</a:t>
            </a:r>
          </a:p>
          <a:p>
            <a:r>
              <a:rPr lang="en-US" sz="2800" dirty="0"/>
              <a:t>Prune using global </a:t>
            </a:r>
            <a:r>
              <a:rPr lang="en-US" sz="2800" dirty="0" smtClean="0"/>
              <a:t>constraints</a:t>
            </a:r>
            <a:endParaRPr lang="en-US" sz="2800" dirty="0"/>
          </a:p>
          <a:p>
            <a:pPr lvl="1"/>
            <a:r>
              <a:rPr lang="en-US" sz="2400" dirty="0" smtClean="0"/>
              <a:t>Relative </a:t>
            </a:r>
            <a:r>
              <a:rPr lang="en-US" sz="2400" dirty="0" smtClean="0"/>
              <a:t>widths of limbs</a:t>
            </a:r>
            <a:endParaRPr lang="en-US" sz="2400" dirty="0" smtClean="0"/>
          </a:p>
          <a:p>
            <a:pPr lvl="1"/>
            <a:r>
              <a:rPr lang="en-US" sz="2400" dirty="0" smtClean="0"/>
              <a:t>Lengths of torso</a:t>
            </a:r>
            <a:endParaRPr lang="en-US" sz="2400" dirty="0" smtClean="0"/>
          </a:p>
          <a:p>
            <a:pPr lvl="1"/>
            <a:r>
              <a:rPr lang="en-US" sz="2400" dirty="0" smtClean="0"/>
              <a:t>Adjacency</a:t>
            </a:r>
            <a:endParaRPr lang="en-US" sz="2400" dirty="0"/>
          </a:p>
          <a:p>
            <a:pPr lvl="1"/>
            <a:r>
              <a:rPr lang="en-US" sz="2400" dirty="0" smtClean="0"/>
              <a:t>Symmetry </a:t>
            </a:r>
            <a:r>
              <a:rPr lang="en-US" sz="2400" dirty="0"/>
              <a:t>in clothing </a:t>
            </a:r>
            <a:r>
              <a:rPr lang="en-US" sz="2400" dirty="0" smtClean="0"/>
              <a:t>color</a:t>
            </a:r>
            <a:endParaRPr lang="en-US" sz="2400" dirty="0"/>
          </a:p>
          <a:p>
            <a:r>
              <a:rPr lang="en-US" sz="2800" dirty="0" smtClean="0"/>
              <a:t>Reduce from                             to 1000 </a:t>
            </a:r>
            <a:r>
              <a:rPr lang="en-US" sz="2800" dirty="0"/>
              <a:t>partial configurations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62450"/>
            <a:ext cx="2038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Configurations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27675" cy="4264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dirty="0" err="1"/>
              <a:t>superpixels</a:t>
            </a:r>
            <a:r>
              <a:rPr lang="en-US" dirty="0"/>
              <a:t> to complete half-limbs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Score partial </a:t>
            </a:r>
            <a:r>
              <a:rPr lang="en-US" dirty="0"/>
              <a:t>configurations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limb, torso, and segmentation scores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Search for missing </a:t>
            </a:r>
            <a:r>
              <a:rPr lang="en-US" dirty="0"/>
              <a:t>limb(s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95268" name="Picture 4" descr="K:\mori\people\slides\still\images\img_000070_su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447800"/>
            <a:ext cx="2800350" cy="2725738"/>
          </a:xfrm>
          <a:prstGeom prst="rect">
            <a:avLst/>
          </a:prstGeom>
          <a:noFill/>
        </p:spPr>
      </p:pic>
      <p:sp>
        <p:nvSpPr>
          <p:cNvPr id="395273" name="Rectangle 9"/>
          <p:cNvSpPr>
            <a:spLocks noChangeArrowheads="1"/>
          </p:cNvSpPr>
          <p:nvPr/>
        </p:nvSpPr>
        <p:spPr bwMode="auto">
          <a:xfrm rot="4057896">
            <a:off x="7794625" y="3430588"/>
            <a:ext cx="638175" cy="228600"/>
          </a:xfrm>
          <a:prstGeom prst="rect">
            <a:avLst/>
          </a:prstGeom>
          <a:noFill/>
          <a:ln w="50800">
            <a:solidFill>
              <a:srgbClr val="FF00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277" name="Rectangle 13"/>
          <p:cNvSpPr>
            <a:spLocks noChangeArrowheads="1"/>
          </p:cNvSpPr>
          <p:nvPr/>
        </p:nvSpPr>
        <p:spPr bwMode="auto">
          <a:xfrm rot="1518847">
            <a:off x="7531100" y="1952625"/>
            <a:ext cx="514350" cy="796925"/>
          </a:xfrm>
          <a:prstGeom prst="rect">
            <a:avLst/>
          </a:prstGeom>
          <a:noFill/>
          <a:ln w="50800">
            <a:solidFill>
              <a:srgbClr val="FF00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2514600"/>
            <a:ext cx="762000" cy="685800"/>
            <a:chOff x="4560" y="1584"/>
            <a:chExt cx="480" cy="432"/>
          </a:xfrm>
        </p:grpSpPr>
        <p:sp>
          <p:nvSpPr>
            <p:cNvPr id="395278" name="Line 14"/>
            <p:cNvSpPr>
              <a:spLocks noChangeShapeType="1"/>
            </p:cNvSpPr>
            <p:nvPr/>
          </p:nvSpPr>
          <p:spPr bwMode="auto">
            <a:xfrm flipH="1" flipV="1">
              <a:off x="4704" y="1872"/>
              <a:ext cx="336" cy="144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95279" name="Line 15"/>
            <p:cNvSpPr>
              <a:spLocks noChangeShapeType="1"/>
            </p:cNvSpPr>
            <p:nvPr/>
          </p:nvSpPr>
          <p:spPr bwMode="auto">
            <a:xfrm flipH="1" flipV="1">
              <a:off x="4656" y="1776"/>
              <a:ext cx="384" cy="24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95280" name="Line 16"/>
            <p:cNvSpPr>
              <a:spLocks noChangeShapeType="1"/>
            </p:cNvSpPr>
            <p:nvPr/>
          </p:nvSpPr>
          <p:spPr bwMode="auto">
            <a:xfrm flipH="1" flipV="1">
              <a:off x="4560" y="1632"/>
              <a:ext cx="480" cy="384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95281" name="Line 17"/>
            <p:cNvSpPr>
              <a:spLocks noChangeShapeType="1"/>
            </p:cNvSpPr>
            <p:nvPr/>
          </p:nvSpPr>
          <p:spPr bwMode="auto">
            <a:xfrm flipH="1" flipV="1">
              <a:off x="4800" y="1728"/>
              <a:ext cx="240" cy="288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95282" name="Line 18"/>
            <p:cNvSpPr>
              <a:spLocks noChangeShapeType="1"/>
            </p:cNvSpPr>
            <p:nvPr/>
          </p:nvSpPr>
          <p:spPr bwMode="auto">
            <a:xfrm flipH="1" flipV="1">
              <a:off x="4800" y="1584"/>
              <a:ext cx="240" cy="432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143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43400" y="1752600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19600" y="3059026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18th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19600" y="5040226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1st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067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19600" y="3962400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3rd</a:t>
            </a:r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95800" y="5573626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19600" y="2514600"/>
            <a:ext cx="762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3rd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Pros: Propose a simple but fairly good of searching strategy for arbitrary poses</a:t>
            </a:r>
          </a:p>
          <a:p>
            <a:r>
              <a:rPr lang="en-US" dirty="0" smtClean="0">
                <a:sym typeface="Wingdings" pitchFamily="2" charset="2"/>
              </a:rPr>
              <a:t>Cons: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Depends on the goodness of segmentations (not feasible for ‘wild’ images)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global search and filling missing limbs is a bit hacky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Questions: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Better limb/torso/head </a:t>
            </a:r>
            <a:r>
              <a:rPr lang="en-US" dirty="0" smtClean="0">
                <a:sym typeface="Wingdings" pitchFamily="2" charset="2"/>
              </a:rPr>
              <a:t>detectors help</a:t>
            </a:r>
            <a:r>
              <a:rPr lang="en-US" dirty="0" smtClean="0">
                <a:sym typeface="Wingdings" pitchFamily="2" charset="2"/>
              </a:rPr>
              <a:t>? </a:t>
            </a:r>
          </a:p>
          <a:p>
            <a:pPr lvl="1"/>
            <a:r>
              <a:rPr lang="en-US" dirty="0" smtClean="0"/>
              <a:t>Can improve spatial constraint model?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7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Pose primitive based human action </a:t>
            </a:r>
            <a:br>
              <a:rPr lang="en-US" sz="3600" dirty="0" smtClean="0"/>
            </a:br>
            <a:r>
              <a:rPr lang="en-US" sz="3600" dirty="0" smtClean="0"/>
              <a:t>recognition in videos or still images</a:t>
            </a:r>
            <a:br>
              <a:rPr lang="en-US" sz="3600" dirty="0" smtClean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 </a:t>
            </a:r>
            <a:r>
              <a:rPr lang="en-US" dirty="0" err="1" smtClean="0"/>
              <a:t>Thurau</a:t>
            </a:r>
            <a:r>
              <a:rPr lang="en-US" dirty="0" smtClean="0"/>
              <a:t> and Vaclav </a:t>
            </a:r>
            <a:r>
              <a:rPr lang="en-US" dirty="0" err="1" smtClean="0"/>
              <a:t>Hlavac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actions with 1 frame, n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610350" cy="313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pose estimation?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explain human figure detection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action representation (?)</a:t>
            </a:r>
          </a:p>
          <a:p>
            <a:pPr lvl="1"/>
            <a:r>
              <a:rPr lang="en-US" dirty="0" smtClean="0"/>
              <a:t>Arms, legs are important to distinguish actions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4114800" cy="21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</a:t>
            </a:r>
            <a:r>
              <a:rPr lang="en-US" dirty="0" smtClean="0"/>
              <a:t>the bases of human pose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Represent action sequences by histogram of pose primitives (key poses)</a:t>
            </a:r>
          </a:p>
          <a:p>
            <a:r>
              <a:rPr lang="en-US" dirty="0" smtClean="0"/>
              <a:t>Classification by K-Nearest neighbor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Non-negative matrix factorization (NMF)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438400"/>
            <a:ext cx="4305300" cy="38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NMF to learn representation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Approximate </a:t>
            </a:r>
            <a:r>
              <a:rPr lang="en-US" sz="2400" dirty="0" smtClean="0"/>
              <a:t>a nonnegative matrix as lower rank product of </a:t>
            </a:r>
            <a:r>
              <a:rPr lang="en-US" sz="2400" dirty="0" smtClean="0"/>
              <a:t>nonnegative factors: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Using HOG features</a:t>
            </a:r>
          </a:p>
          <a:p>
            <a:r>
              <a:rPr lang="en-US" sz="2400" dirty="0" smtClean="0"/>
              <a:t>Learn separate bases for human figures and backgrounds</a:t>
            </a:r>
          </a:p>
          <a:p>
            <a:pPr lvl="1"/>
            <a:r>
              <a:rPr lang="en-US" sz="2000" dirty="0" smtClean="0"/>
              <a:t>V = [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pose</a:t>
            </a:r>
            <a:r>
              <a:rPr lang="en-US" sz="2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bg</a:t>
            </a:r>
            <a:r>
              <a:rPr lang="en-US" sz="2000" dirty="0" smtClean="0"/>
              <a:t>] x [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pose</a:t>
            </a:r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bg</a:t>
            </a:r>
            <a:r>
              <a:rPr lang="en-US" sz="2000" dirty="0" smtClean="0"/>
              <a:t>]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0800"/>
            <a:ext cx="4519064" cy="1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human poses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5943600" cy="15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95800"/>
            <a:ext cx="2601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8934450" cy="199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likelihood ratio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 : data vector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pose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pose</a:t>
            </a:r>
            <a:r>
              <a:rPr lang="en-US" dirty="0" smtClean="0"/>
              <a:t> x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pose</a:t>
            </a:r>
            <a:endParaRPr lang="en-US" baseline="-25000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bg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bg</a:t>
            </a:r>
            <a:r>
              <a:rPr lang="en-US" dirty="0" smtClean="0"/>
              <a:t> </a:t>
            </a:r>
            <a:r>
              <a:rPr lang="en-US" dirty="0" smtClean="0"/>
              <a:t>x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bg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438400"/>
            <a:ext cx="502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Histogram-based representation on pose primitives </a:t>
            </a:r>
          </a:p>
          <a:p>
            <a:r>
              <a:rPr lang="en-US" sz="2800" dirty="0" smtClean="0"/>
              <a:t>Reweight occurrences of pose primitives</a:t>
            </a:r>
          </a:p>
          <a:p>
            <a:pPr lvl="1">
              <a:buNone/>
            </a:pPr>
            <a:r>
              <a:rPr lang="en-US" sz="2400" dirty="0" smtClean="0"/>
              <a:t>(some poses are more distinctive than others)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Exploit local context (2 </a:t>
            </a:r>
            <a:r>
              <a:rPr lang="en-US" sz="2800" dirty="0" smtClean="0"/>
              <a:t>consecutive </a:t>
            </a:r>
            <a:r>
              <a:rPr lang="en-US" sz="2800" dirty="0" smtClean="0"/>
              <a:t>frames – n-gram) 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 implicitly model flow information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9" y="3657600"/>
            <a:ext cx="2295071" cy="9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0"/>
            <a:ext cx="1752600" cy="6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200400"/>
            <a:ext cx="441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K-nearest neighbors (K=1) with KL-divergence metrics</a:t>
            </a:r>
          </a:p>
          <a:p>
            <a:r>
              <a:rPr lang="en-US" dirty="0" smtClean="0"/>
              <a:t>A: query action, Ti: exemplar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429000"/>
            <a:ext cx="5181600" cy="223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6019800"/>
            <a:ext cx="3760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do smoothing here?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Weizmann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838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still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0786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7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- Recovering Human Body Configurations: Combining Segmentation and Recognition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Greg Mori, </a:t>
            </a:r>
            <a:r>
              <a:rPr lang="en-US" sz="2800" dirty="0" err="1" smtClean="0"/>
              <a:t>Xiaofeng</a:t>
            </a:r>
            <a:r>
              <a:rPr lang="en-US" sz="2800" dirty="0" smtClean="0"/>
              <a:t> </a:t>
            </a:r>
            <a:r>
              <a:rPr lang="en-US" sz="2800" dirty="0" err="1" smtClean="0"/>
              <a:t>Ren</a:t>
            </a:r>
            <a:r>
              <a:rPr lang="en-US" sz="2800" dirty="0" smtClean="0"/>
              <a:t>, Alexei A. </a:t>
            </a:r>
            <a:r>
              <a:rPr lang="en-US" sz="2800" dirty="0" err="1" smtClean="0"/>
              <a:t>Efros</a:t>
            </a:r>
            <a:r>
              <a:rPr lang="en-US" sz="2800" dirty="0" smtClean="0"/>
              <a:t> and </a:t>
            </a:r>
            <a:r>
              <a:rPr lang="en-US" sz="2800" dirty="0" err="1" smtClean="0"/>
              <a:t>Jitendra</a:t>
            </a:r>
            <a:r>
              <a:rPr lang="en-US" sz="2800" dirty="0" smtClean="0"/>
              <a:t> </a:t>
            </a:r>
            <a:r>
              <a:rPr lang="en-US" sz="2800" dirty="0" err="1" smtClean="0"/>
              <a:t>Malik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(Partial slides are from Mori’s)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5562600" cy="47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Still images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Sequences (30frames)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42359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33133"/>
            <a:ext cx="3919538" cy="30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on KTH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058025" cy="45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pose matching on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2665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Give a new idea of histogram-based representation for actions</a:t>
            </a:r>
            <a:endParaRPr lang="en-US" dirty="0" smtClean="0"/>
          </a:p>
          <a:p>
            <a:r>
              <a:rPr lang="en-US" dirty="0" smtClean="0"/>
              <a:t>Cons: </a:t>
            </a:r>
          </a:p>
          <a:p>
            <a:pPr lvl="1"/>
            <a:r>
              <a:rPr lang="en-US" dirty="0" smtClean="0"/>
              <a:t>In the real world, the number of pose primitives are huge </a:t>
            </a:r>
            <a:r>
              <a:rPr lang="en-US" dirty="0" smtClean="0">
                <a:sym typeface="Wingdings" pitchFamily="2" charset="2"/>
              </a:rPr>
              <a:t> hard for NMF method</a:t>
            </a:r>
          </a:p>
          <a:p>
            <a:pPr lvl="1"/>
            <a:r>
              <a:rPr lang="en-US" dirty="0" smtClean="0"/>
              <a:t>Not clear whether NMF is better than PCA or not</a:t>
            </a:r>
          </a:p>
          <a:p>
            <a:pPr lvl="1"/>
            <a:r>
              <a:rPr lang="en-US" dirty="0" smtClean="0"/>
              <a:t>Should have experiments of varying the number of frames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Pose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239000" cy="370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3456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skeleton of limbs and joints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Segmentation mask associated with human figure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Pose variations</a:t>
            </a:r>
          </a:p>
          <a:p>
            <a:r>
              <a:rPr lang="en-US" dirty="0" smtClean="0"/>
              <a:t>Background clutter</a:t>
            </a:r>
          </a:p>
          <a:p>
            <a:r>
              <a:rPr lang="en-US" dirty="0" smtClean="0"/>
              <a:t>Missing </a:t>
            </a:r>
            <a:r>
              <a:rPr lang="en-US" dirty="0" smtClean="0"/>
              <a:t>parts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0"/>
            <a:ext cx="20577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3448050"/>
            <a:ext cx="260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524000"/>
            <a:ext cx="2676525" cy="19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5686" y="3783495"/>
            <a:ext cx="2009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591050"/>
            <a:ext cx="2590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Bottom up search: find part evidences (half-limbs, torso, head)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Top-down search: joint up parts by using global constraints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286" y="2133600"/>
            <a:ext cx="1086134" cy="17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33600"/>
            <a:ext cx="1083823" cy="17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00600"/>
            <a:ext cx="7905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Detecting candidates of half-limbs (a </a:t>
            </a:r>
            <a:r>
              <a:rPr lang="en-US" sz="2400" dirty="0" smtClean="0"/>
              <a:t>single segment)  and </a:t>
            </a:r>
            <a:r>
              <a:rPr lang="en-US" sz="2400" dirty="0" smtClean="0"/>
              <a:t>torso, head (multiple </a:t>
            </a:r>
            <a:r>
              <a:rPr lang="en-US" sz="2400" dirty="0" smtClean="0"/>
              <a:t>segments)</a:t>
            </a:r>
          </a:p>
          <a:p>
            <a:r>
              <a:rPr lang="en-US" sz="2400" dirty="0" smtClean="0"/>
              <a:t>Assembling parts to complete the human figure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448675" cy="21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helps?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178428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17804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981200"/>
            <a:ext cx="17828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9000" y="5181600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Half-limbs pop out as single segments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1816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Super-pixels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" y="5269468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half-limb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Cues for scoring</a:t>
            </a:r>
          </a:p>
          <a:p>
            <a:pPr lvl="1"/>
            <a:r>
              <a:rPr lang="en-US" sz="2400" dirty="0" smtClean="0"/>
              <a:t>Contour (</a:t>
            </a:r>
            <a:r>
              <a:rPr lang="en-US" sz="2400" dirty="0" err="1" smtClean="0"/>
              <a:t>Pb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Shape (rectangular shape)</a:t>
            </a:r>
          </a:p>
          <a:p>
            <a:pPr lvl="1"/>
            <a:r>
              <a:rPr lang="en-US" sz="2400" dirty="0" smtClean="0"/>
              <a:t>Shading (sense of 3D, </a:t>
            </a:r>
            <a:r>
              <a:rPr lang="en-US" sz="2400" dirty="0" err="1" smtClean="0"/>
              <a:t>e.g</a:t>
            </a:r>
            <a:r>
              <a:rPr lang="en-US" sz="2400" dirty="0" smtClean="0"/>
              <a:t> thigh)</a:t>
            </a:r>
          </a:p>
          <a:p>
            <a:pPr lvl="1"/>
            <a:r>
              <a:rPr lang="en-US" sz="2400" dirty="0" smtClean="0"/>
              <a:t>Focus :  </a:t>
            </a:r>
            <a:r>
              <a:rPr lang="en-US" sz="2400" dirty="0" smtClean="0"/>
              <a:t>ratio </a:t>
            </a:r>
            <a:r>
              <a:rPr lang="en-US" sz="2400" dirty="0" smtClean="0"/>
              <a:t>between high to low frequency energies (background sometimes is out of focus)</a:t>
            </a:r>
          </a:p>
          <a:p>
            <a:r>
              <a:rPr lang="en-US" sz="2800" dirty="0" smtClean="0"/>
              <a:t>Learn a classifier to score segments to be half-limbs and keep top K candidates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D11-9AFE-4B2D-8850-FC8B7B55620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43050"/>
            <a:ext cx="2790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676</Words>
  <Application>Microsoft Office PowerPoint</Application>
  <PresentationFormat>On-screen Show (4:3)</PresentationFormat>
  <Paragraphs>211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- Recovering Human Body Configurations: Combining Segmentation and Recognition (CVPR’04) Greg Mori, Xiaofeng Ren, Alexei A. Efros and Jitendra Malik  - Pose primitive based human action  recognition in videos or still images (CVPR’08) Christian Thurau and Vaclav Hlavac</vt:lpstr>
      <vt:lpstr>Why pose estimation?</vt:lpstr>
      <vt:lpstr>- Recovering Human Body Configurations: Combining Segmentation and Recognition </vt:lpstr>
      <vt:lpstr>Problem: Pose recovery</vt:lpstr>
      <vt:lpstr>Challenges</vt:lpstr>
      <vt:lpstr>Approach</vt:lpstr>
      <vt:lpstr>Flow of the algorithm</vt:lpstr>
      <vt:lpstr>Segmentation helps?</vt:lpstr>
      <vt:lpstr>Detecting half-limb candidates</vt:lpstr>
      <vt:lpstr>Half-limb detector evaluation</vt:lpstr>
      <vt:lpstr>Detecting torso candidates</vt:lpstr>
      <vt:lpstr>Examples of detected torsos</vt:lpstr>
      <vt:lpstr>Pruning Partial Configurations</vt:lpstr>
      <vt:lpstr>Completing Configurations</vt:lpstr>
      <vt:lpstr>Results 1</vt:lpstr>
      <vt:lpstr>Result 2</vt:lpstr>
      <vt:lpstr>Comments</vt:lpstr>
      <vt:lpstr>Pose primitive based human action  recognition in videos or still images </vt:lpstr>
      <vt:lpstr>Problem</vt:lpstr>
      <vt:lpstr>Approach</vt:lpstr>
      <vt:lpstr>Learning representation</vt:lpstr>
      <vt:lpstr>NMF to learn representation bases</vt:lpstr>
      <vt:lpstr>Visualization of bases</vt:lpstr>
      <vt:lpstr>Action recognition</vt:lpstr>
      <vt:lpstr>Detecting human</vt:lpstr>
      <vt:lpstr>Representing actions</vt:lpstr>
      <vt:lpstr>Classifying actions</vt:lpstr>
      <vt:lpstr>Weizmann dataset</vt:lpstr>
      <vt:lpstr>Result for still images</vt:lpstr>
      <vt:lpstr>Comparison with others</vt:lpstr>
      <vt:lpstr>Confusion matrix</vt:lpstr>
      <vt:lpstr>Testing on KTH dataset</vt:lpstr>
      <vt:lpstr>Sample pose matching on videos</vt:lpstr>
      <vt:lpstr>Comments</vt:lpstr>
      <vt:lpstr>Discussions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Pictorial Structures for Object Recognition - A Discriminatively Trained, Multiscale, Deformable Part Model</dc:title>
  <dc:creator>ddtran2</dc:creator>
  <cp:lastModifiedBy>ddtran2</cp:lastModifiedBy>
  <cp:revision>241</cp:revision>
  <dcterms:created xsi:type="dcterms:W3CDTF">2009-02-24T02:00:20Z</dcterms:created>
  <dcterms:modified xsi:type="dcterms:W3CDTF">2009-04-07T15:36:43Z</dcterms:modified>
</cp:coreProperties>
</file>