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jpeg" ContentType="image/jpeg"/>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58" r:id="rId3"/>
    <p:sldId id="259" r:id="rId4"/>
    <p:sldId id="260" r:id="rId5"/>
    <p:sldId id="261" r:id="rId6"/>
    <p:sldId id="262" r:id="rId7"/>
    <p:sldId id="263"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5" r:id="rId24"/>
    <p:sldId id="286" r:id="rId25"/>
    <p:sldId id="287" r:id="rId26"/>
    <p:sldId id="288" r:id="rId27"/>
    <p:sldId id="289" r:id="rId28"/>
    <p:sldId id="280" r:id="rId29"/>
    <p:sldId id="281" r:id="rId30"/>
    <p:sldId id="282" r:id="rId31"/>
    <p:sldId id="283" r:id="rId32"/>
    <p:sldId id="284" r:id="rId33"/>
  </p:sldIdLst>
  <p:sldSz cx="9144000" cy="6858000" type="screen4x3"/>
  <p:notesSz cx="7150100" cy="94488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88167" autoAdjust="0"/>
  </p:normalViewPr>
  <p:slideViewPr>
    <p:cSldViewPr>
      <p:cViewPr varScale="1">
        <p:scale>
          <a:sx n="69" d="100"/>
          <a:sy n="69" d="100"/>
        </p:scale>
        <p:origin x="-864"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98800" cy="4730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49713" y="0"/>
            <a:ext cx="3098800" cy="473075"/>
          </a:xfrm>
          <a:prstGeom prst="rect">
            <a:avLst/>
          </a:prstGeom>
        </p:spPr>
        <p:txBody>
          <a:bodyPr vert="horz" lIns="91440" tIns="45720" rIns="91440" bIns="45720" rtlCol="0"/>
          <a:lstStyle>
            <a:lvl1pPr algn="r">
              <a:defRPr sz="1200"/>
            </a:lvl1pPr>
          </a:lstStyle>
          <a:p>
            <a:fld id="{78E49C1A-B9D9-49D3-997F-EEA35A2ACD5A}" type="datetimeFigureOut">
              <a:rPr lang="en-US" smtClean="0"/>
              <a:pPr/>
              <a:t>3/31/2009</a:t>
            </a:fld>
            <a:endParaRPr lang="en-US"/>
          </a:p>
        </p:txBody>
      </p:sp>
      <p:sp>
        <p:nvSpPr>
          <p:cNvPr id="4" name="Slide Image Placeholder 3"/>
          <p:cNvSpPr>
            <a:spLocks noGrp="1" noRot="1" noChangeAspect="1"/>
          </p:cNvSpPr>
          <p:nvPr>
            <p:ph type="sldImg" idx="2"/>
          </p:nvPr>
        </p:nvSpPr>
        <p:spPr>
          <a:xfrm>
            <a:off x="1212850" y="708025"/>
            <a:ext cx="4724400" cy="35433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14375" y="4487863"/>
            <a:ext cx="5721350" cy="425291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74138"/>
            <a:ext cx="3098800" cy="47307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49713" y="8974138"/>
            <a:ext cx="3098800" cy="473075"/>
          </a:xfrm>
          <a:prstGeom prst="rect">
            <a:avLst/>
          </a:prstGeom>
        </p:spPr>
        <p:txBody>
          <a:bodyPr vert="horz" lIns="91440" tIns="45720" rIns="91440" bIns="45720" rtlCol="0" anchor="b"/>
          <a:lstStyle>
            <a:lvl1pPr algn="r">
              <a:defRPr sz="1200"/>
            </a:lvl1pPr>
          </a:lstStyle>
          <a:p>
            <a:fld id="{6FFDB504-72A6-4C3E-89CA-95CDE08ED2D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FFDB504-72A6-4C3E-89CA-95CDE08ED2D8}"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FFDB504-72A6-4C3E-89CA-95CDE08ED2D8}"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FFDB504-72A6-4C3E-89CA-95CDE08ED2D8}"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FFDB504-72A6-4C3E-89CA-95CDE08ED2D8}"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FFDB504-72A6-4C3E-89CA-95CDE08ED2D8}"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FFDB504-72A6-4C3E-89CA-95CDE08ED2D8}"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FFDB504-72A6-4C3E-89CA-95CDE08ED2D8}"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FFDB504-72A6-4C3E-89CA-95CDE08ED2D8}"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FFDB504-72A6-4C3E-89CA-95CDE08ED2D8}"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FFDB504-72A6-4C3E-89CA-95CDE08ED2D8}"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FFDB504-72A6-4C3E-89CA-95CDE08ED2D8}"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FFDB504-72A6-4C3E-89CA-95CDE08ED2D8}"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FFDB504-72A6-4C3E-89CA-95CDE08ED2D8}"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FFDB504-72A6-4C3E-89CA-95CDE08ED2D8}"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FFDB504-72A6-4C3E-89CA-95CDE08ED2D8}"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FFDB504-72A6-4C3E-89CA-95CDE08ED2D8}"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FFDB504-72A6-4C3E-89CA-95CDE08ED2D8}"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FFDB504-72A6-4C3E-89CA-95CDE08ED2D8}"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FFDB504-72A6-4C3E-89CA-95CDE08ED2D8}"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FFDB504-72A6-4C3E-89CA-95CDE08ED2D8}"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FFDB504-72A6-4C3E-89CA-95CDE08ED2D8}"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FFDB504-72A6-4C3E-89CA-95CDE08ED2D8}"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FFDB504-72A6-4C3E-89CA-95CDE08ED2D8}"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FFDB504-72A6-4C3E-89CA-95CDE08ED2D8}"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FFDB504-72A6-4C3E-89CA-95CDE08ED2D8}"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FFDB504-72A6-4C3E-89CA-95CDE08ED2D8}" type="slidenum">
              <a:rPr lang="en-US" smtClean="0"/>
              <a:pPr/>
              <a:t>32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FFDB504-72A6-4C3E-89CA-95CDE08ED2D8}"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FFDB504-72A6-4C3E-89CA-95CDE08ED2D8}"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Full distribution is factorized to small cliques</a:t>
            </a:r>
            <a:endParaRPr lang="en-US" dirty="0"/>
          </a:p>
        </p:txBody>
      </p:sp>
      <p:sp>
        <p:nvSpPr>
          <p:cNvPr id="4" name="Slide Number Placeholder 3"/>
          <p:cNvSpPr>
            <a:spLocks noGrp="1"/>
          </p:cNvSpPr>
          <p:nvPr>
            <p:ph type="sldNum" sz="quarter" idx="10"/>
          </p:nvPr>
        </p:nvSpPr>
        <p:spPr/>
        <p:txBody>
          <a:bodyPr/>
          <a:lstStyle/>
          <a:p>
            <a:fld id="{6FFDB504-72A6-4C3E-89CA-95CDE08ED2D8}"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FFDB504-72A6-4C3E-89CA-95CDE08ED2D8}"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FFDB504-72A6-4C3E-89CA-95CDE08ED2D8}"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FFDB504-72A6-4C3E-89CA-95CDE08ED2D8}"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760DDE3-0F1B-4474-9DF1-93301476780A}" type="datetime1">
              <a:rPr lang="en-US" smtClean="0"/>
              <a:pPr/>
              <a:t>3/31/2009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E84D11-9AFE-4B2D-8850-FC8B7B55620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9D1CA1-2952-41D6-9CCD-193FF1B45C5E}" type="datetime1">
              <a:rPr lang="en-US" smtClean="0"/>
              <a:pPr/>
              <a:t>3/31/2009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E84D11-9AFE-4B2D-8850-FC8B7B55620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F1E016-FC54-41D5-A7C9-FA4AC75400D7}" type="datetime1">
              <a:rPr lang="en-US" smtClean="0"/>
              <a:pPr/>
              <a:t>3/31/2009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E84D11-9AFE-4B2D-8850-FC8B7B55620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BF2B60-1788-43B3-A9E7-6B61D840061D}" type="datetime1">
              <a:rPr lang="en-US" smtClean="0"/>
              <a:pPr/>
              <a:t>3/31/2009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E84D11-9AFE-4B2D-8850-FC8B7B55620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BFD252-A28B-4890-B215-6CAB2B17FA25}" type="datetime1">
              <a:rPr lang="en-US" smtClean="0"/>
              <a:pPr/>
              <a:t>3/31/2009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E84D11-9AFE-4B2D-8850-FC8B7B55620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21C15F6-E9DE-4DD4-BB93-63CA0B2EF61F}" type="datetime1">
              <a:rPr lang="en-US" smtClean="0"/>
              <a:pPr/>
              <a:t>3/31/2009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E84D11-9AFE-4B2D-8850-FC8B7B55620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E29A3AA-3BA9-44B2-8BC2-8283C17601CE}" type="datetime1">
              <a:rPr lang="en-US" smtClean="0"/>
              <a:pPr/>
              <a:t>3/31/2009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CE84D11-9AFE-4B2D-8850-FC8B7B55620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8B60074-2881-4B1A-B0D3-F31832DA6EA9}" type="datetime1">
              <a:rPr lang="en-US" smtClean="0"/>
              <a:pPr/>
              <a:t>3/31/2009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CE84D11-9AFE-4B2D-8850-FC8B7B55620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D370A5-2A6F-4878-BC0D-1A7F9219BCF8}" type="datetime1">
              <a:rPr lang="en-US" smtClean="0"/>
              <a:pPr/>
              <a:t>3/31/2009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CE84D11-9AFE-4B2D-8850-FC8B7B55620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09454B-7CFF-404E-A6C7-4356B755C3EF}" type="datetime1">
              <a:rPr lang="en-US" smtClean="0"/>
              <a:pPr/>
              <a:t>3/31/2009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E84D11-9AFE-4B2D-8850-FC8B7B55620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8C861E-EABB-4F00-A988-FBD8472FDFA5}" type="datetime1">
              <a:rPr lang="en-US" smtClean="0"/>
              <a:pPr/>
              <a:t>3/31/2009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E84D11-9AFE-4B2D-8850-FC8B7B55620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C8CF9B-0E52-40CF-86E9-4D86E0B309BB}" type="datetime1">
              <a:rPr lang="en-US" smtClean="0"/>
              <a:pPr/>
              <a:t>3/31/2009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E84D11-9AFE-4B2D-8850-FC8B7B55620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00200"/>
            <a:ext cx="7772400" cy="3127375"/>
          </a:xfrm>
        </p:spPr>
        <p:txBody>
          <a:bodyPr>
            <a:noAutofit/>
          </a:bodyPr>
          <a:lstStyle/>
          <a:p>
            <a:r>
              <a:rPr lang="en-US" sz="3200" dirty="0" smtClean="0"/>
              <a:t>- Pictorial Structures for Object Recognition</a:t>
            </a:r>
            <a:br>
              <a:rPr lang="en-US" sz="3200" dirty="0" smtClean="0"/>
            </a:br>
            <a:r>
              <a:rPr lang="en-US" sz="2000" dirty="0" smtClean="0"/>
              <a:t>Pedro F. </a:t>
            </a:r>
            <a:r>
              <a:rPr lang="en-US" sz="2000" dirty="0" err="1" smtClean="0"/>
              <a:t>Felzenszwalb</a:t>
            </a:r>
            <a:r>
              <a:rPr lang="en-US" sz="2000" dirty="0" smtClean="0"/>
              <a:t> &amp; Daniel P. </a:t>
            </a:r>
            <a:r>
              <a:rPr lang="en-US" sz="2000" dirty="0" err="1" smtClean="0"/>
              <a:t>Huttenlocher</a:t>
            </a:r>
            <a:r>
              <a:rPr lang="en-US" sz="2000" dirty="0" smtClean="0"/>
              <a:t/>
            </a:r>
            <a:br>
              <a:rPr lang="en-US" sz="2000" dirty="0" smtClean="0"/>
            </a:br>
            <a:r>
              <a:rPr lang="en-US" sz="3200" dirty="0" smtClean="0"/>
              <a:t/>
            </a:r>
            <a:br>
              <a:rPr lang="en-US" sz="3200" dirty="0" smtClean="0"/>
            </a:br>
            <a:r>
              <a:rPr lang="en-US" sz="3200" dirty="0" smtClean="0"/>
              <a:t>- A Discriminatively Trained, </a:t>
            </a:r>
            <a:r>
              <a:rPr lang="en-US" sz="3200" dirty="0" err="1" smtClean="0"/>
              <a:t>Multiscale</a:t>
            </a:r>
            <a:r>
              <a:rPr lang="en-US" sz="3200" dirty="0" smtClean="0"/>
              <a:t>, Deformable Part Model</a:t>
            </a:r>
            <a:br>
              <a:rPr lang="en-US" sz="3200" dirty="0" smtClean="0"/>
            </a:br>
            <a:r>
              <a:rPr lang="en-US" sz="2000" dirty="0" smtClean="0"/>
              <a:t>Pedro </a:t>
            </a:r>
            <a:r>
              <a:rPr lang="en-US" sz="2000" dirty="0" err="1" smtClean="0"/>
              <a:t>Felzenszwalb</a:t>
            </a:r>
            <a:r>
              <a:rPr lang="en-US" sz="2000" dirty="0" smtClean="0"/>
              <a:t>, David </a:t>
            </a:r>
            <a:r>
              <a:rPr lang="en-US" sz="2000" dirty="0" err="1" smtClean="0"/>
              <a:t>McAllester</a:t>
            </a:r>
            <a:r>
              <a:rPr lang="en-US" sz="2000" dirty="0" smtClean="0"/>
              <a:t/>
            </a:r>
            <a:br>
              <a:rPr lang="en-US" sz="2000" dirty="0" smtClean="0"/>
            </a:br>
            <a:r>
              <a:rPr lang="en-US" sz="2000" dirty="0" err="1" smtClean="0"/>
              <a:t>Deva</a:t>
            </a:r>
            <a:r>
              <a:rPr lang="en-US" sz="2000" dirty="0" smtClean="0"/>
              <a:t> </a:t>
            </a:r>
            <a:r>
              <a:rPr lang="en-US" sz="2000" dirty="0" err="1" smtClean="0"/>
              <a:t>Ramanan</a:t>
            </a:r>
            <a:r>
              <a:rPr lang="en-US" sz="3200" dirty="0" smtClean="0"/>
              <a:t/>
            </a:r>
            <a:br>
              <a:rPr lang="en-US" sz="3200" dirty="0" smtClean="0"/>
            </a:br>
            <a:endParaRPr lang="en-US" sz="3200" dirty="0"/>
          </a:p>
        </p:txBody>
      </p:sp>
      <p:sp>
        <p:nvSpPr>
          <p:cNvPr id="3" name="Subtitle 2"/>
          <p:cNvSpPr>
            <a:spLocks noGrp="1"/>
          </p:cNvSpPr>
          <p:nvPr>
            <p:ph type="subTitle" idx="1"/>
          </p:nvPr>
        </p:nvSpPr>
        <p:spPr>
          <a:xfrm>
            <a:off x="1371600" y="4800600"/>
            <a:ext cx="6400800" cy="838200"/>
          </a:xfrm>
        </p:spPr>
        <p:txBody>
          <a:bodyPr>
            <a:normAutofit fontScale="85000" lnSpcReduction="20000"/>
          </a:bodyPr>
          <a:lstStyle/>
          <a:p>
            <a:r>
              <a:rPr lang="en-US" dirty="0" smtClean="0"/>
              <a:t>Presenter: </a:t>
            </a:r>
            <a:r>
              <a:rPr lang="en-US" dirty="0" err="1" smtClean="0"/>
              <a:t>Duan</a:t>
            </a:r>
            <a:r>
              <a:rPr lang="en-US" dirty="0" smtClean="0"/>
              <a:t> Tran</a:t>
            </a:r>
          </a:p>
          <a:p>
            <a:r>
              <a:rPr lang="en-US" sz="2800" dirty="0" smtClean="0"/>
              <a:t>(Part of slides are from Pedro’s)</a:t>
            </a:r>
            <a:endParaRPr lang="en-US" sz="2800" dirty="0"/>
          </a:p>
        </p:txBody>
      </p:sp>
      <p:sp>
        <p:nvSpPr>
          <p:cNvPr id="4" name="Slide Number Placeholder 3"/>
          <p:cNvSpPr>
            <a:spLocks noGrp="1"/>
          </p:cNvSpPr>
          <p:nvPr>
            <p:ph type="sldNum" sz="quarter" idx="12"/>
          </p:nvPr>
        </p:nvSpPr>
        <p:spPr/>
        <p:txBody>
          <a:bodyPr/>
          <a:lstStyle/>
          <a:p>
            <a:fld id="{ECE84D11-9AFE-4B2D-8850-FC8B7B55620E}" type="slidenum">
              <a:rPr lang="en-US" smtClean="0"/>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result on matching human</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ECE84D11-9AFE-4B2D-8850-FC8B7B55620E}" type="slidenum">
              <a:rPr lang="en-US" smtClean="0"/>
              <a:pPr/>
              <a:t>10</a:t>
            </a:fld>
            <a:endParaRPr lang="en-US"/>
          </a:p>
        </p:txBody>
      </p:sp>
      <p:pic>
        <p:nvPicPr>
          <p:cNvPr id="6146" name="Picture 2"/>
          <p:cNvPicPr>
            <a:picLocks noChangeAspect="1" noChangeArrowheads="1"/>
          </p:cNvPicPr>
          <p:nvPr/>
        </p:nvPicPr>
        <p:blipFill>
          <a:blip r:embed="rId3"/>
          <a:srcRect/>
          <a:stretch>
            <a:fillRect/>
          </a:stretch>
        </p:blipFill>
        <p:spPr bwMode="auto">
          <a:xfrm>
            <a:off x="1524000" y="1752600"/>
            <a:ext cx="5905500" cy="4392863"/>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result on matching human</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ECE84D11-9AFE-4B2D-8850-FC8B7B55620E}" type="slidenum">
              <a:rPr lang="en-US" smtClean="0"/>
              <a:pPr/>
              <a:t>11</a:t>
            </a:fld>
            <a:endParaRPr lang="en-US"/>
          </a:p>
        </p:txBody>
      </p:sp>
      <p:pic>
        <p:nvPicPr>
          <p:cNvPr id="7170" name="Picture 2"/>
          <p:cNvPicPr>
            <a:picLocks noChangeAspect="1" noChangeArrowheads="1"/>
          </p:cNvPicPr>
          <p:nvPr/>
        </p:nvPicPr>
        <p:blipFill>
          <a:blip r:embed="rId3"/>
          <a:srcRect/>
          <a:stretch>
            <a:fillRect/>
          </a:stretch>
        </p:blipFill>
        <p:spPr bwMode="auto">
          <a:xfrm>
            <a:off x="1676400" y="1524000"/>
            <a:ext cx="6224588" cy="4594166"/>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fontScale="90000"/>
          </a:bodyPr>
          <a:lstStyle/>
          <a:p>
            <a:r>
              <a:rPr lang="en-US" dirty="0" smtClean="0"/>
              <a:t>A Discriminatively Trained, </a:t>
            </a:r>
            <a:r>
              <a:rPr lang="en-US" dirty="0" err="1" smtClean="0"/>
              <a:t>Multiscale</a:t>
            </a:r>
            <a:r>
              <a:rPr lang="en-US" dirty="0" smtClean="0"/>
              <a:t>, Deformable Part Model</a:t>
            </a:r>
            <a:endParaRPr lang="en-US" dirty="0"/>
          </a:p>
        </p:txBody>
      </p:sp>
      <p:sp>
        <p:nvSpPr>
          <p:cNvPr id="6" name="Subtitle 5"/>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fld id="{ECE84D11-9AFE-4B2D-8850-FC8B7B55620E}" type="slidenum">
              <a:rPr lang="en-US" smtClean="0"/>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ECE84D11-9AFE-4B2D-8850-FC8B7B55620E}" type="slidenum">
              <a:rPr lang="en-US" smtClean="0"/>
              <a:pPr/>
              <a:t>13</a:t>
            </a:fld>
            <a:endParaRPr lang="en-US"/>
          </a:p>
        </p:txBody>
      </p:sp>
      <p:pic>
        <p:nvPicPr>
          <p:cNvPr id="8194" name="Picture 2"/>
          <p:cNvPicPr>
            <a:picLocks noChangeAspect="1" noChangeArrowheads="1"/>
          </p:cNvPicPr>
          <p:nvPr/>
        </p:nvPicPr>
        <p:blipFill>
          <a:blip r:embed="rId3"/>
          <a:srcRect/>
          <a:stretch>
            <a:fillRect/>
          </a:stretch>
        </p:blipFill>
        <p:spPr bwMode="auto">
          <a:xfrm>
            <a:off x="914400" y="2438400"/>
            <a:ext cx="6946001" cy="3937656"/>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Filters</a:t>
            </a:r>
            <a:endParaRPr lang="en-US" dirty="0"/>
          </a:p>
        </p:txBody>
      </p:sp>
      <p:sp>
        <p:nvSpPr>
          <p:cNvPr id="3" name="Content Placeholder 2"/>
          <p:cNvSpPr>
            <a:spLocks noGrp="1"/>
          </p:cNvSpPr>
          <p:nvPr>
            <p:ph idx="1"/>
          </p:nvPr>
        </p:nvSpPr>
        <p:spPr/>
        <p:txBody>
          <a:bodyPr/>
          <a:lstStyle/>
          <a:p>
            <a:r>
              <a:rPr lang="en-US" dirty="0" smtClean="0"/>
              <a:t>Filters are rectangular templates defining weights for features</a:t>
            </a:r>
            <a:endParaRPr lang="en-US" dirty="0"/>
          </a:p>
        </p:txBody>
      </p:sp>
      <p:sp>
        <p:nvSpPr>
          <p:cNvPr id="4" name="Slide Number Placeholder 3"/>
          <p:cNvSpPr>
            <a:spLocks noGrp="1"/>
          </p:cNvSpPr>
          <p:nvPr>
            <p:ph type="sldNum" sz="quarter" idx="12"/>
          </p:nvPr>
        </p:nvSpPr>
        <p:spPr/>
        <p:txBody>
          <a:bodyPr/>
          <a:lstStyle/>
          <a:p>
            <a:fld id="{ECE84D11-9AFE-4B2D-8850-FC8B7B55620E}" type="slidenum">
              <a:rPr lang="en-US" smtClean="0"/>
              <a:pPr/>
              <a:t>14</a:t>
            </a:fld>
            <a:endParaRPr lang="en-US"/>
          </a:p>
        </p:txBody>
      </p:sp>
      <p:pic>
        <p:nvPicPr>
          <p:cNvPr id="9218" name="Picture 2"/>
          <p:cNvPicPr>
            <a:picLocks noChangeAspect="1" noChangeArrowheads="1"/>
          </p:cNvPicPr>
          <p:nvPr/>
        </p:nvPicPr>
        <p:blipFill>
          <a:blip r:embed="rId3"/>
          <a:srcRect/>
          <a:stretch>
            <a:fillRect/>
          </a:stretch>
        </p:blipFill>
        <p:spPr bwMode="auto">
          <a:xfrm>
            <a:off x="685800" y="2819400"/>
            <a:ext cx="7821261" cy="362044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 hypothesis</a:t>
            </a:r>
            <a:endParaRPr lang="en-US" dirty="0"/>
          </a:p>
        </p:txBody>
      </p:sp>
      <p:sp>
        <p:nvSpPr>
          <p:cNvPr id="3" name="Content Placeholder 2"/>
          <p:cNvSpPr>
            <a:spLocks noGrp="1"/>
          </p:cNvSpPr>
          <p:nvPr>
            <p:ph idx="1"/>
          </p:nvPr>
        </p:nvSpPr>
        <p:spPr/>
        <p:txBody>
          <a:bodyPr/>
          <a:lstStyle/>
          <a:p>
            <a:r>
              <a:rPr lang="en-US" dirty="0" smtClean="0"/>
              <a:t>Coarser level for the root filter (whole object) and higher level for part filters</a:t>
            </a:r>
            <a:endParaRPr lang="en-US" dirty="0"/>
          </a:p>
        </p:txBody>
      </p:sp>
      <p:sp>
        <p:nvSpPr>
          <p:cNvPr id="4" name="Slide Number Placeholder 3"/>
          <p:cNvSpPr>
            <a:spLocks noGrp="1"/>
          </p:cNvSpPr>
          <p:nvPr>
            <p:ph type="sldNum" sz="quarter" idx="12"/>
          </p:nvPr>
        </p:nvSpPr>
        <p:spPr/>
        <p:txBody>
          <a:bodyPr/>
          <a:lstStyle/>
          <a:p>
            <a:fld id="{ECE84D11-9AFE-4B2D-8850-FC8B7B55620E}" type="slidenum">
              <a:rPr lang="en-US" smtClean="0"/>
              <a:pPr/>
              <a:t>15</a:t>
            </a:fld>
            <a:endParaRPr lang="en-US"/>
          </a:p>
        </p:txBody>
      </p:sp>
      <p:pic>
        <p:nvPicPr>
          <p:cNvPr id="10242" name="Picture 2"/>
          <p:cNvPicPr>
            <a:picLocks noChangeAspect="1" noChangeArrowheads="1"/>
          </p:cNvPicPr>
          <p:nvPr/>
        </p:nvPicPr>
        <p:blipFill>
          <a:blip r:embed="rId3"/>
          <a:srcRect/>
          <a:stretch>
            <a:fillRect/>
          </a:stretch>
        </p:blipFill>
        <p:spPr bwMode="auto">
          <a:xfrm>
            <a:off x="1143000" y="2971800"/>
            <a:ext cx="6813617" cy="3623649"/>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Deformable parts</a:t>
            </a:r>
            <a:endParaRPr lang="en-US" dirty="0"/>
          </a:p>
        </p:txBody>
      </p:sp>
      <p:sp>
        <p:nvSpPr>
          <p:cNvPr id="3" name="Content Placeholder 2"/>
          <p:cNvSpPr>
            <a:spLocks noGrp="1"/>
          </p:cNvSpPr>
          <p:nvPr>
            <p:ph idx="1"/>
          </p:nvPr>
        </p:nvSpPr>
        <p:spPr/>
        <p:txBody>
          <a:bodyPr>
            <a:normAutofit/>
          </a:bodyPr>
          <a:lstStyle/>
          <a:p>
            <a:r>
              <a:rPr lang="en-US" sz="2800" dirty="0" smtClean="0"/>
              <a:t>A model consists of a root filter F</a:t>
            </a:r>
            <a:r>
              <a:rPr lang="en-US" sz="2800" baseline="-25000" dirty="0" smtClean="0"/>
              <a:t>0</a:t>
            </a:r>
            <a:r>
              <a:rPr lang="en-US" sz="2800" dirty="0" smtClean="0"/>
              <a:t> and part model (P</a:t>
            </a:r>
            <a:r>
              <a:rPr lang="en-US" sz="2800" baseline="-25000" dirty="0" smtClean="0"/>
              <a:t>1</a:t>
            </a:r>
            <a:r>
              <a:rPr lang="en-US" sz="2800" dirty="0" smtClean="0"/>
              <a:t>,…,</a:t>
            </a:r>
            <a:r>
              <a:rPr lang="en-US" sz="2800" dirty="0" err="1" smtClean="0"/>
              <a:t>P</a:t>
            </a:r>
            <a:r>
              <a:rPr lang="en-US" sz="2800" baseline="-25000" dirty="0" err="1" smtClean="0"/>
              <a:t>n</a:t>
            </a:r>
            <a:r>
              <a:rPr lang="en-US" sz="2800" dirty="0" smtClean="0"/>
              <a:t>),  P</a:t>
            </a:r>
            <a:r>
              <a:rPr lang="en-US" sz="2800" baseline="-25000" dirty="0" smtClean="0"/>
              <a:t>i</a:t>
            </a:r>
            <a:r>
              <a:rPr lang="en-US" sz="2800" dirty="0" smtClean="0"/>
              <a:t> = (</a:t>
            </a:r>
            <a:r>
              <a:rPr lang="en-US" sz="2800" dirty="0" err="1" smtClean="0"/>
              <a:t>F</a:t>
            </a:r>
            <a:r>
              <a:rPr lang="en-US" sz="2800" baseline="-25000" dirty="0" err="1" smtClean="0"/>
              <a:t>i</a:t>
            </a:r>
            <a:r>
              <a:rPr lang="en-US" sz="2800" dirty="0" smtClean="0"/>
              <a:t>, v</a:t>
            </a:r>
            <a:r>
              <a:rPr lang="en-US" sz="2800" baseline="-25000" dirty="0" smtClean="0"/>
              <a:t>i</a:t>
            </a:r>
            <a:r>
              <a:rPr lang="en-US" sz="2800" dirty="0" smtClean="0"/>
              <a:t>, </a:t>
            </a:r>
            <a:r>
              <a:rPr lang="en-US" sz="2800" dirty="0" err="1" smtClean="0"/>
              <a:t>s</a:t>
            </a:r>
            <a:r>
              <a:rPr lang="en-US" sz="2800" baseline="-25000" dirty="0" err="1" smtClean="0"/>
              <a:t>i</a:t>
            </a:r>
            <a:r>
              <a:rPr lang="en-US" sz="2800" dirty="0" smtClean="0"/>
              <a:t>, </a:t>
            </a:r>
            <a:r>
              <a:rPr lang="en-US" sz="2800" dirty="0" err="1" smtClean="0"/>
              <a:t>a</a:t>
            </a:r>
            <a:r>
              <a:rPr lang="en-US" sz="2800" baseline="-25000" dirty="0" err="1" smtClean="0"/>
              <a:t>i</a:t>
            </a:r>
            <a:r>
              <a:rPr lang="en-US" sz="2800" dirty="0" smtClean="0"/>
              <a:t>, b</a:t>
            </a:r>
            <a:r>
              <a:rPr lang="en-US" sz="2800" baseline="-25000" dirty="0" smtClean="0"/>
              <a:t>i</a:t>
            </a:r>
            <a:r>
              <a:rPr lang="en-US" sz="2800" dirty="0" smtClean="0"/>
              <a:t>)</a:t>
            </a:r>
            <a:br>
              <a:rPr lang="en-US" sz="2800" dirty="0" smtClean="0"/>
            </a:br>
            <a:r>
              <a:rPr lang="en-US" sz="2800" dirty="0" smtClean="0"/>
              <a:t>Filter </a:t>
            </a:r>
            <a:r>
              <a:rPr lang="en-US" sz="2800" dirty="0" err="1" smtClean="0"/>
              <a:t>F</a:t>
            </a:r>
            <a:r>
              <a:rPr lang="en-US" sz="2800" baseline="-25000" dirty="0" err="1" smtClean="0"/>
              <a:t>i</a:t>
            </a:r>
            <a:r>
              <a:rPr lang="en-US" sz="2800" dirty="0" smtClean="0"/>
              <a:t>; location and size of part (</a:t>
            </a:r>
            <a:r>
              <a:rPr lang="en-US" sz="2800" dirty="0" err="1" smtClean="0"/>
              <a:t>v</a:t>
            </a:r>
            <a:r>
              <a:rPr lang="en-US" sz="2800" baseline="-25000" dirty="0" err="1" smtClean="0"/>
              <a:t>i</a:t>
            </a:r>
            <a:r>
              <a:rPr lang="en-US" sz="2800" dirty="0" err="1" smtClean="0"/>
              <a:t>,s</a:t>
            </a:r>
            <a:r>
              <a:rPr lang="en-US" sz="2800" baseline="-25000" dirty="0" err="1" smtClean="0"/>
              <a:t>i</a:t>
            </a:r>
            <a:r>
              <a:rPr lang="en-US" sz="2800" dirty="0" smtClean="0"/>
              <a:t>), and parameter to evaluate the placement of part (</a:t>
            </a:r>
            <a:r>
              <a:rPr lang="en-US" sz="2800" dirty="0" err="1" smtClean="0"/>
              <a:t>a</a:t>
            </a:r>
            <a:r>
              <a:rPr lang="en-US" sz="2800" baseline="-25000" dirty="0" err="1" smtClean="0"/>
              <a:t>i</a:t>
            </a:r>
            <a:r>
              <a:rPr lang="en-US" sz="2800" dirty="0" err="1" smtClean="0"/>
              <a:t>,b</a:t>
            </a:r>
            <a:r>
              <a:rPr lang="en-US" sz="2800" baseline="-25000" dirty="0" err="1" smtClean="0"/>
              <a:t>i</a:t>
            </a:r>
            <a:r>
              <a:rPr lang="en-US" sz="2800" dirty="0" smtClean="0"/>
              <a:t>)</a:t>
            </a:r>
          </a:p>
          <a:p>
            <a:r>
              <a:rPr lang="en-US" sz="2800" dirty="0" smtClean="0"/>
              <a:t>Score a placement</a:t>
            </a:r>
            <a:endParaRPr lang="en-US" sz="2800" dirty="0"/>
          </a:p>
        </p:txBody>
      </p:sp>
      <p:sp>
        <p:nvSpPr>
          <p:cNvPr id="4" name="Slide Number Placeholder 3"/>
          <p:cNvSpPr>
            <a:spLocks noGrp="1"/>
          </p:cNvSpPr>
          <p:nvPr>
            <p:ph type="sldNum" sz="quarter" idx="12"/>
          </p:nvPr>
        </p:nvSpPr>
        <p:spPr/>
        <p:txBody>
          <a:bodyPr/>
          <a:lstStyle/>
          <a:p>
            <a:fld id="{ECE84D11-9AFE-4B2D-8850-FC8B7B55620E}" type="slidenum">
              <a:rPr lang="en-US" smtClean="0"/>
              <a:pPr/>
              <a:t>16</a:t>
            </a:fld>
            <a:endParaRPr lang="en-US"/>
          </a:p>
        </p:txBody>
      </p:sp>
      <p:pic>
        <p:nvPicPr>
          <p:cNvPr id="11266" name="Picture 2"/>
          <p:cNvPicPr>
            <a:picLocks noChangeAspect="1" noChangeArrowheads="1"/>
          </p:cNvPicPr>
          <p:nvPr/>
        </p:nvPicPr>
        <p:blipFill>
          <a:blip r:embed="rId3"/>
          <a:srcRect/>
          <a:stretch>
            <a:fillRect/>
          </a:stretch>
        </p:blipFill>
        <p:spPr bwMode="auto">
          <a:xfrm>
            <a:off x="1524000" y="4038600"/>
            <a:ext cx="6019800" cy="1862629"/>
          </a:xfrm>
          <a:prstGeom prst="rect">
            <a:avLst/>
          </a:prstGeom>
          <a:noFill/>
          <a:ln w="9525">
            <a:noFill/>
            <a:miter lim="800000"/>
            <a:headEnd/>
            <a:tailEnd/>
          </a:ln>
          <a:effectLst/>
        </p:spPr>
      </p:pic>
      <p:sp>
        <p:nvSpPr>
          <p:cNvPr id="6" name="TextBox 5"/>
          <p:cNvSpPr txBox="1"/>
          <p:nvPr/>
        </p:nvSpPr>
        <p:spPr>
          <a:xfrm>
            <a:off x="533400" y="6172200"/>
            <a:ext cx="7042569" cy="461665"/>
          </a:xfrm>
          <a:prstGeom prst="rect">
            <a:avLst/>
          </a:prstGeom>
          <a:noFill/>
        </p:spPr>
        <p:txBody>
          <a:bodyPr wrap="none" rtlCol="0">
            <a:spAutoFit/>
          </a:bodyPr>
          <a:lstStyle/>
          <a:p>
            <a:r>
              <a:rPr lang="en-US" sz="2400" dirty="0" smtClean="0">
                <a:sym typeface="Wingdings" pitchFamily="2" charset="2"/>
              </a:rPr>
              <a:t> </a:t>
            </a:r>
            <a:r>
              <a:rPr lang="en-US" sz="2400" dirty="0" smtClean="0"/>
              <a:t>Using dynamic programming to find best placement</a:t>
            </a:r>
            <a:endParaRPr lang="en-US" sz="24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a:t>
            </a:r>
            <a:endParaRPr lang="en-US" dirty="0"/>
          </a:p>
        </p:txBody>
      </p:sp>
      <p:sp>
        <p:nvSpPr>
          <p:cNvPr id="3" name="Content Placeholder 2"/>
          <p:cNvSpPr>
            <a:spLocks noGrp="1"/>
          </p:cNvSpPr>
          <p:nvPr>
            <p:ph idx="1"/>
          </p:nvPr>
        </p:nvSpPr>
        <p:spPr/>
        <p:txBody>
          <a:bodyPr>
            <a:normAutofit/>
          </a:bodyPr>
          <a:lstStyle/>
          <a:p>
            <a:r>
              <a:rPr lang="en-US" sz="2800" dirty="0" smtClean="0"/>
              <a:t>Training data consists of images with labeled bounding boxes  </a:t>
            </a:r>
            <a:r>
              <a:rPr lang="en-US" sz="2800" dirty="0" smtClean="0">
                <a:sym typeface="Wingdings" pitchFamily="2" charset="2"/>
              </a:rPr>
              <a:t> L</a:t>
            </a:r>
            <a:r>
              <a:rPr lang="en-US" sz="2800" dirty="0" smtClean="0"/>
              <a:t>earn the model structure, filters and deformation costs</a:t>
            </a:r>
            <a:endParaRPr lang="en-US" sz="2800" dirty="0"/>
          </a:p>
        </p:txBody>
      </p:sp>
      <p:sp>
        <p:nvSpPr>
          <p:cNvPr id="4" name="Slide Number Placeholder 3"/>
          <p:cNvSpPr>
            <a:spLocks noGrp="1"/>
          </p:cNvSpPr>
          <p:nvPr>
            <p:ph type="sldNum" sz="quarter" idx="12"/>
          </p:nvPr>
        </p:nvSpPr>
        <p:spPr/>
        <p:txBody>
          <a:bodyPr/>
          <a:lstStyle/>
          <a:p>
            <a:fld id="{ECE84D11-9AFE-4B2D-8850-FC8B7B55620E}" type="slidenum">
              <a:rPr lang="en-US" smtClean="0"/>
              <a:pPr/>
              <a:t>17</a:t>
            </a:fld>
            <a:endParaRPr lang="en-US"/>
          </a:p>
        </p:txBody>
      </p:sp>
      <p:pic>
        <p:nvPicPr>
          <p:cNvPr id="12290" name="Picture 2"/>
          <p:cNvPicPr>
            <a:picLocks noChangeAspect="1" noChangeArrowheads="1"/>
          </p:cNvPicPr>
          <p:nvPr/>
        </p:nvPicPr>
        <p:blipFill>
          <a:blip r:embed="rId3"/>
          <a:srcRect/>
          <a:stretch>
            <a:fillRect/>
          </a:stretch>
        </p:blipFill>
        <p:spPr bwMode="auto">
          <a:xfrm>
            <a:off x="838200" y="2971800"/>
            <a:ext cx="7315200" cy="3653424"/>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SVM-like model</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ECE84D11-9AFE-4B2D-8850-FC8B7B55620E}" type="slidenum">
              <a:rPr lang="en-US" smtClean="0"/>
              <a:pPr/>
              <a:t>18</a:t>
            </a:fld>
            <a:endParaRPr lang="en-US"/>
          </a:p>
        </p:txBody>
      </p:sp>
      <p:pic>
        <p:nvPicPr>
          <p:cNvPr id="13314" name="Picture 2"/>
          <p:cNvPicPr>
            <a:picLocks noChangeAspect="1" noChangeArrowheads="1"/>
          </p:cNvPicPr>
          <p:nvPr/>
        </p:nvPicPr>
        <p:blipFill>
          <a:blip r:embed="rId3"/>
          <a:srcRect/>
          <a:stretch>
            <a:fillRect/>
          </a:stretch>
        </p:blipFill>
        <p:spPr bwMode="auto">
          <a:xfrm>
            <a:off x="990600" y="2057400"/>
            <a:ext cx="7186801" cy="3708369"/>
          </a:xfrm>
          <a:prstGeom prst="rect">
            <a:avLst/>
          </a:prstGeom>
          <a:noFill/>
          <a:ln w="9525">
            <a:noFill/>
            <a:miter lim="800000"/>
            <a:headEnd/>
            <a:tailEnd/>
          </a:ln>
          <a:effectLst/>
        </p:spPr>
      </p:pic>
      <p:sp>
        <p:nvSpPr>
          <p:cNvPr id="6" name="TextBox 5"/>
          <p:cNvSpPr txBox="1"/>
          <p:nvPr/>
        </p:nvSpPr>
        <p:spPr>
          <a:xfrm>
            <a:off x="6132654" y="3074313"/>
            <a:ext cx="2209772" cy="430887"/>
          </a:xfrm>
          <a:prstGeom prst="rect">
            <a:avLst/>
          </a:prstGeom>
          <a:noFill/>
        </p:spPr>
        <p:txBody>
          <a:bodyPr wrap="none" rtlCol="0">
            <a:spAutoFit/>
          </a:bodyPr>
          <a:lstStyle/>
          <a:p>
            <a:r>
              <a:rPr lang="en-US" sz="2200" dirty="0" smtClean="0">
                <a:latin typeface="Times New Roman" pitchFamily="18" charset="0"/>
                <a:cs typeface="Times New Roman" pitchFamily="18" charset="0"/>
              </a:rPr>
              <a:t>(Latent Variables)</a:t>
            </a:r>
            <a:endParaRPr lang="en-US" sz="2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Latent SVM</a:t>
            </a:r>
            <a:endParaRPr lang="en-US" dirty="0"/>
          </a:p>
        </p:txBody>
      </p:sp>
      <p:sp>
        <p:nvSpPr>
          <p:cNvPr id="3" name="Content Placeholder 2"/>
          <p:cNvSpPr>
            <a:spLocks noGrp="1"/>
          </p:cNvSpPr>
          <p:nvPr>
            <p:ph idx="1"/>
          </p:nvPr>
        </p:nvSpPr>
        <p:spPr/>
        <p:txBody>
          <a:bodyPr>
            <a:normAutofit lnSpcReduction="10000"/>
          </a:bodyPr>
          <a:lstStyle/>
          <a:p>
            <a:r>
              <a:rPr lang="en-US" dirty="0" smtClean="0"/>
              <a:t>Linear SVM (convex) when z is fixed</a:t>
            </a:r>
          </a:p>
          <a:p>
            <a:endParaRPr lang="en-US" dirty="0" smtClean="0"/>
          </a:p>
          <a:p>
            <a:endParaRPr lang="en-US" dirty="0" smtClean="0"/>
          </a:p>
          <a:p>
            <a:r>
              <a:rPr lang="en-US" dirty="0" smtClean="0"/>
              <a:t>Solving by coordinate descent</a:t>
            </a:r>
          </a:p>
          <a:p>
            <a:pPr marL="514350" indent="-514350">
              <a:buFont typeface="+mj-lt"/>
              <a:buAutoNum type="arabicPeriod"/>
            </a:pPr>
            <a:r>
              <a:rPr lang="en-US" dirty="0" smtClean="0"/>
              <a:t>Fixed w, find the latent variable z for the positive examples</a:t>
            </a:r>
          </a:p>
          <a:p>
            <a:pPr marL="514350" indent="-514350">
              <a:buFont typeface="+mj-lt"/>
              <a:buAutoNum type="arabicPeriod"/>
            </a:pPr>
            <a:endParaRPr lang="en-US" dirty="0" smtClean="0"/>
          </a:p>
          <a:p>
            <a:pPr marL="514350" indent="-514350">
              <a:buFont typeface="+mj-lt"/>
              <a:buAutoNum type="arabicPeriod"/>
            </a:pPr>
            <a:r>
              <a:rPr lang="en-US" dirty="0" smtClean="0"/>
              <a:t>Fixed z, solve the Linear SVM to find w</a:t>
            </a:r>
            <a:endParaRPr lang="en-US" dirty="0"/>
          </a:p>
        </p:txBody>
      </p:sp>
      <p:sp>
        <p:nvSpPr>
          <p:cNvPr id="4" name="Slide Number Placeholder 3"/>
          <p:cNvSpPr>
            <a:spLocks noGrp="1"/>
          </p:cNvSpPr>
          <p:nvPr>
            <p:ph type="sldNum" sz="quarter" idx="12"/>
          </p:nvPr>
        </p:nvSpPr>
        <p:spPr/>
        <p:txBody>
          <a:bodyPr/>
          <a:lstStyle/>
          <a:p>
            <a:fld id="{ECE84D11-9AFE-4B2D-8850-FC8B7B55620E}" type="slidenum">
              <a:rPr lang="en-US" smtClean="0"/>
              <a:pPr/>
              <a:t>19</a:t>
            </a:fld>
            <a:endParaRPr lang="en-US"/>
          </a:p>
        </p:txBody>
      </p:sp>
      <p:pic>
        <p:nvPicPr>
          <p:cNvPr id="14338" name="Picture 2"/>
          <p:cNvPicPr>
            <a:picLocks noChangeAspect="1" noChangeArrowheads="1"/>
          </p:cNvPicPr>
          <p:nvPr/>
        </p:nvPicPr>
        <p:blipFill>
          <a:blip r:embed="rId3"/>
          <a:srcRect/>
          <a:stretch>
            <a:fillRect/>
          </a:stretch>
        </p:blipFill>
        <p:spPr bwMode="auto">
          <a:xfrm>
            <a:off x="1981200" y="2362200"/>
            <a:ext cx="4305300" cy="722179"/>
          </a:xfrm>
          <a:prstGeom prst="rect">
            <a:avLst/>
          </a:prstGeom>
          <a:noFill/>
          <a:ln w="9525">
            <a:noFill/>
            <a:miter lim="800000"/>
            <a:headEnd/>
            <a:tailEnd/>
          </a:ln>
          <a:effectLst/>
        </p:spPr>
      </p:pic>
      <p:pic>
        <p:nvPicPr>
          <p:cNvPr id="14339" name="Picture 3"/>
          <p:cNvPicPr>
            <a:picLocks noChangeAspect="1" noChangeArrowheads="1"/>
          </p:cNvPicPr>
          <p:nvPr/>
        </p:nvPicPr>
        <p:blipFill>
          <a:blip r:embed="rId4"/>
          <a:srcRect/>
          <a:stretch>
            <a:fillRect/>
          </a:stretch>
        </p:blipFill>
        <p:spPr bwMode="auto">
          <a:xfrm>
            <a:off x="2438400" y="4829175"/>
            <a:ext cx="3895725" cy="3524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Deformable objects</a:t>
            </a:r>
            <a:endParaRPr lang="en-US" dirty="0"/>
          </a:p>
        </p:txBody>
      </p:sp>
      <p:sp>
        <p:nvSpPr>
          <p:cNvPr id="9" name="Content Placeholder 8"/>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3"/>
          <a:srcRect/>
          <a:stretch>
            <a:fillRect/>
          </a:stretch>
        </p:blipFill>
        <p:spPr bwMode="auto">
          <a:xfrm>
            <a:off x="1371600" y="1676400"/>
            <a:ext cx="6111171" cy="4194313"/>
          </a:xfrm>
          <a:prstGeom prst="rect">
            <a:avLst/>
          </a:prstGeom>
          <a:noFill/>
          <a:ln w="9525">
            <a:noFill/>
            <a:miter lim="800000"/>
            <a:headEnd/>
            <a:tailEnd/>
          </a:ln>
          <a:effectLst/>
        </p:spPr>
      </p:pic>
      <p:sp>
        <p:nvSpPr>
          <p:cNvPr id="10" name="TextBox 9"/>
          <p:cNvSpPr txBox="1"/>
          <p:nvPr/>
        </p:nvSpPr>
        <p:spPr>
          <a:xfrm>
            <a:off x="2667000" y="6324600"/>
            <a:ext cx="3423501" cy="646331"/>
          </a:xfrm>
          <a:prstGeom prst="rect">
            <a:avLst/>
          </a:prstGeom>
          <a:noFill/>
        </p:spPr>
        <p:txBody>
          <a:bodyPr wrap="none" rtlCol="0">
            <a:spAutoFit/>
          </a:bodyPr>
          <a:lstStyle/>
          <a:p>
            <a:r>
              <a:rPr lang="en-US" dirty="0" smtClean="0"/>
              <a:t>Images from D. </a:t>
            </a:r>
            <a:r>
              <a:rPr lang="en-US" dirty="0" err="1" smtClean="0"/>
              <a:t>Ramanan’s</a:t>
            </a:r>
            <a:r>
              <a:rPr lang="en-US" dirty="0" smtClean="0"/>
              <a:t> dataset</a:t>
            </a:r>
          </a:p>
          <a:p>
            <a:endParaRPr lang="en-US" dirty="0"/>
          </a:p>
        </p:txBody>
      </p:sp>
      <p:sp>
        <p:nvSpPr>
          <p:cNvPr id="6" name="Slide Number Placeholder 5"/>
          <p:cNvSpPr>
            <a:spLocks noGrp="1"/>
          </p:cNvSpPr>
          <p:nvPr>
            <p:ph type="sldNum" sz="quarter" idx="12"/>
          </p:nvPr>
        </p:nvSpPr>
        <p:spPr/>
        <p:txBody>
          <a:bodyPr/>
          <a:lstStyle/>
          <a:p>
            <a:fld id="{ECE84D11-9AFE-4B2D-8850-FC8B7B55620E}"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Implementation details</a:t>
            </a:r>
            <a:endParaRPr lang="en-US" dirty="0"/>
          </a:p>
        </p:txBody>
      </p:sp>
      <p:sp>
        <p:nvSpPr>
          <p:cNvPr id="3" name="Content Placeholder 2"/>
          <p:cNvSpPr>
            <a:spLocks noGrp="1"/>
          </p:cNvSpPr>
          <p:nvPr>
            <p:ph idx="1"/>
          </p:nvPr>
        </p:nvSpPr>
        <p:spPr/>
        <p:txBody>
          <a:bodyPr>
            <a:normAutofit lnSpcReduction="10000"/>
          </a:bodyPr>
          <a:lstStyle/>
          <a:p>
            <a:pPr algn="just"/>
            <a:r>
              <a:rPr lang="en-US" dirty="0" smtClean="0"/>
              <a:t>Select root filter window size</a:t>
            </a:r>
          </a:p>
          <a:p>
            <a:pPr algn="just"/>
            <a:r>
              <a:rPr lang="en-US" dirty="0" smtClean="0"/>
              <a:t>Initialize root filter by training model without latent variables on </a:t>
            </a:r>
            <a:r>
              <a:rPr lang="en-US" dirty="0" err="1" smtClean="0"/>
              <a:t>unoccluded</a:t>
            </a:r>
            <a:r>
              <a:rPr lang="en-US" dirty="0" smtClean="0"/>
              <a:t> examples.</a:t>
            </a:r>
          </a:p>
          <a:p>
            <a:pPr algn="just"/>
            <a:r>
              <a:rPr lang="en-US" dirty="0" smtClean="0"/>
              <a:t>Root filter update: get new positives (best score and significant overlap with ground truth), add to positives and retrain</a:t>
            </a:r>
          </a:p>
          <a:p>
            <a:pPr algn="just"/>
            <a:r>
              <a:rPr lang="en-US" dirty="0" smtClean="0"/>
              <a:t>Part initialization: sequentially choosing area a having high positive score and 6a = 80% root area</a:t>
            </a:r>
          </a:p>
          <a:p>
            <a:pPr algn="just"/>
            <a:endParaRPr lang="en-US" dirty="0" smtClean="0"/>
          </a:p>
          <a:p>
            <a:pPr algn="just"/>
            <a:endParaRPr lang="en-US" dirty="0"/>
          </a:p>
        </p:txBody>
      </p:sp>
      <p:sp>
        <p:nvSpPr>
          <p:cNvPr id="4" name="Slide Number Placeholder 3"/>
          <p:cNvSpPr>
            <a:spLocks noGrp="1"/>
          </p:cNvSpPr>
          <p:nvPr>
            <p:ph type="sldNum" sz="quarter" idx="12"/>
          </p:nvPr>
        </p:nvSpPr>
        <p:spPr/>
        <p:txBody>
          <a:bodyPr/>
          <a:lstStyle/>
          <a:p>
            <a:fld id="{ECE84D11-9AFE-4B2D-8850-FC8B7B55620E}" type="slidenum">
              <a:rPr lang="en-US" smtClean="0"/>
              <a:pPr/>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Learned models</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ECE84D11-9AFE-4B2D-8850-FC8B7B55620E}" type="slidenum">
              <a:rPr lang="en-US" smtClean="0"/>
              <a:pPr/>
              <a:t>21</a:t>
            </a:fld>
            <a:endParaRPr lang="en-US"/>
          </a:p>
        </p:txBody>
      </p:sp>
      <p:pic>
        <p:nvPicPr>
          <p:cNvPr id="15362" name="Picture 2"/>
          <p:cNvPicPr>
            <a:picLocks noChangeAspect="1" noChangeArrowheads="1"/>
          </p:cNvPicPr>
          <p:nvPr/>
        </p:nvPicPr>
        <p:blipFill>
          <a:blip r:embed="rId3"/>
          <a:srcRect/>
          <a:stretch>
            <a:fillRect/>
          </a:stretch>
        </p:blipFill>
        <p:spPr bwMode="auto">
          <a:xfrm>
            <a:off x="228600" y="1752600"/>
            <a:ext cx="8681545" cy="4495800"/>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results</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ECE84D11-9AFE-4B2D-8850-FC8B7B55620E}" type="slidenum">
              <a:rPr lang="en-US" smtClean="0"/>
              <a:pPr/>
              <a:t>22</a:t>
            </a:fld>
            <a:endParaRPr lang="en-US"/>
          </a:p>
        </p:txBody>
      </p:sp>
      <p:pic>
        <p:nvPicPr>
          <p:cNvPr id="16388" name="Picture 4"/>
          <p:cNvPicPr>
            <a:picLocks noChangeAspect="1" noChangeArrowheads="1"/>
          </p:cNvPicPr>
          <p:nvPr/>
        </p:nvPicPr>
        <p:blipFill>
          <a:blip r:embed="rId3"/>
          <a:srcRect/>
          <a:stretch>
            <a:fillRect/>
          </a:stretch>
        </p:blipFill>
        <p:spPr bwMode="auto">
          <a:xfrm>
            <a:off x="762000" y="1905000"/>
            <a:ext cx="7534275" cy="4325232"/>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results</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ECE84D11-9AFE-4B2D-8850-FC8B7B55620E}" type="slidenum">
              <a:rPr lang="en-US" smtClean="0"/>
              <a:pPr/>
              <a:t>23</a:t>
            </a:fld>
            <a:endParaRPr lang="en-US"/>
          </a:p>
        </p:txBody>
      </p:sp>
      <p:pic>
        <p:nvPicPr>
          <p:cNvPr id="19458" name="Picture 2" descr="C:\Users\ddtran2\Desktop\testout\000032.jpg"/>
          <p:cNvPicPr>
            <a:picLocks noChangeAspect="1" noChangeArrowheads="1"/>
          </p:cNvPicPr>
          <p:nvPr/>
        </p:nvPicPr>
        <p:blipFill>
          <a:blip r:embed="rId3"/>
          <a:srcRect/>
          <a:stretch>
            <a:fillRect/>
          </a:stretch>
        </p:blipFill>
        <p:spPr bwMode="auto">
          <a:xfrm>
            <a:off x="1676400" y="1524000"/>
            <a:ext cx="6324600" cy="4743450"/>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results</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ECE84D11-9AFE-4B2D-8850-FC8B7B55620E}" type="slidenum">
              <a:rPr lang="en-US" smtClean="0"/>
              <a:pPr/>
              <a:t>24</a:t>
            </a:fld>
            <a:endParaRPr lang="en-US"/>
          </a:p>
        </p:txBody>
      </p:sp>
      <p:pic>
        <p:nvPicPr>
          <p:cNvPr id="20482" name="Picture 2" descr="C:\Users\ddtran2\Desktop\testout\000035.jpg"/>
          <p:cNvPicPr>
            <a:picLocks noChangeAspect="1" noChangeArrowheads="1"/>
          </p:cNvPicPr>
          <p:nvPr/>
        </p:nvPicPr>
        <p:blipFill>
          <a:blip r:embed="rId3"/>
          <a:srcRect/>
          <a:stretch>
            <a:fillRect/>
          </a:stretch>
        </p:blipFill>
        <p:spPr bwMode="auto">
          <a:xfrm>
            <a:off x="1219200" y="1295400"/>
            <a:ext cx="6858000" cy="5143500"/>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results</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ECE84D11-9AFE-4B2D-8850-FC8B7B55620E}" type="slidenum">
              <a:rPr lang="en-US" smtClean="0"/>
              <a:pPr/>
              <a:t>25</a:t>
            </a:fld>
            <a:endParaRPr lang="en-US"/>
          </a:p>
        </p:txBody>
      </p:sp>
      <p:pic>
        <p:nvPicPr>
          <p:cNvPr id="21506" name="Picture 2" descr="C:\Users\ddtran2\Desktop\testout\000094.jpg"/>
          <p:cNvPicPr>
            <a:picLocks noChangeAspect="1" noChangeArrowheads="1"/>
          </p:cNvPicPr>
          <p:nvPr/>
        </p:nvPicPr>
        <p:blipFill>
          <a:blip r:embed="rId3"/>
          <a:srcRect/>
          <a:stretch>
            <a:fillRect/>
          </a:stretch>
        </p:blipFill>
        <p:spPr bwMode="auto">
          <a:xfrm>
            <a:off x="1066800" y="1371600"/>
            <a:ext cx="6934200" cy="5200650"/>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results</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ECE84D11-9AFE-4B2D-8850-FC8B7B55620E}" type="slidenum">
              <a:rPr lang="en-US" smtClean="0"/>
              <a:pPr/>
              <a:t>26</a:t>
            </a:fld>
            <a:endParaRPr lang="en-US"/>
          </a:p>
        </p:txBody>
      </p:sp>
      <p:pic>
        <p:nvPicPr>
          <p:cNvPr id="22530" name="Picture 2" descr="C:\Users\ddtran2\Desktop\testout\000262.jpg"/>
          <p:cNvPicPr>
            <a:picLocks noChangeAspect="1" noChangeArrowheads="1"/>
          </p:cNvPicPr>
          <p:nvPr/>
        </p:nvPicPr>
        <p:blipFill>
          <a:blip r:embed="rId3"/>
          <a:srcRect/>
          <a:stretch>
            <a:fillRect/>
          </a:stretch>
        </p:blipFill>
        <p:spPr bwMode="auto">
          <a:xfrm>
            <a:off x="838200" y="1143000"/>
            <a:ext cx="7391400" cy="5543550"/>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results</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ECE84D11-9AFE-4B2D-8850-FC8B7B55620E}" type="slidenum">
              <a:rPr lang="en-US" smtClean="0"/>
              <a:pPr/>
              <a:t>27</a:t>
            </a:fld>
            <a:endParaRPr lang="en-US"/>
          </a:p>
        </p:txBody>
      </p:sp>
      <p:pic>
        <p:nvPicPr>
          <p:cNvPr id="23554" name="Picture 2" descr="C:\Users\ddtran2\Desktop\testout\000096.jpg"/>
          <p:cNvPicPr>
            <a:picLocks noChangeAspect="1" noChangeArrowheads="1"/>
          </p:cNvPicPr>
          <p:nvPr/>
        </p:nvPicPr>
        <p:blipFill>
          <a:blip r:embed="rId3"/>
          <a:srcRect/>
          <a:stretch>
            <a:fillRect/>
          </a:stretch>
        </p:blipFill>
        <p:spPr bwMode="auto">
          <a:xfrm>
            <a:off x="1143000" y="1219200"/>
            <a:ext cx="7010400" cy="5257800"/>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Pascal VOC Challenge tasks</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ECE84D11-9AFE-4B2D-8850-FC8B7B55620E}" type="slidenum">
              <a:rPr lang="en-US" smtClean="0"/>
              <a:pPr/>
              <a:t>28</a:t>
            </a:fld>
            <a:endParaRPr lang="en-US"/>
          </a:p>
        </p:txBody>
      </p:sp>
      <p:pic>
        <p:nvPicPr>
          <p:cNvPr id="17410" name="Picture 2"/>
          <p:cNvPicPr>
            <a:picLocks noChangeAspect="1" noChangeArrowheads="1"/>
          </p:cNvPicPr>
          <p:nvPr/>
        </p:nvPicPr>
        <p:blipFill>
          <a:blip r:embed="rId3"/>
          <a:srcRect/>
          <a:stretch>
            <a:fillRect/>
          </a:stretch>
        </p:blipFill>
        <p:spPr bwMode="auto">
          <a:xfrm>
            <a:off x="-1" y="2362200"/>
            <a:ext cx="9155877" cy="3200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Pascal2006 Person</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ECE84D11-9AFE-4B2D-8850-FC8B7B55620E}" type="slidenum">
              <a:rPr lang="en-US" smtClean="0"/>
              <a:pPr/>
              <a:t>29</a:t>
            </a:fld>
            <a:endParaRPr lang="en-US"/>
          </a:p>
        </p:txBody>
      </p:sp>
      <p:pic>
        <p:nvPicPr>
          <p:cNvPr id="18435" name="Picture 3"/>
          <p:cNvPicPr>
            <a:picLocks noChangeAspect="1" noChangeArrowheads="1"/>
          </p:cNvPicPr>
          <p:nvPr/>
        </p:nvPicPr>
        <p:blipFill>
          <a:blip r:embed="rId3"/>
          <a:srcRect/>
          <a:stretch>
            <a:fillRect/>
          </a:stretch>
        </p:blipFill>
        <p:spPr bwMode="auto">
          <a:xfrm>
            <a:off x="2057400" y="1676400"/>
            <a:ext cx="4603096" cy="48958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Non-rigid objects</a:t>
            </a:r>
            <a:endParaRPr lang="en-US" dirty="0"/>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3"/>
          <a:srcRect/>
          <a:stretch>
            <a:fillRect/>
          </a:stretch>
        </p:blipFill>
        <p:spPr bwMode="auto">
          <a:xfrm>
            <a:off x="838200" y="1905000"/>
            <a:ext cx="7467600" cy="3387521"/>
          </a:xfrm>
          <a:prstGeom prst="rect">
            <a:avLst/>
          </a:prstGeom>
          <a:noFill/>
          <a:ln w="9525">
            <a:noFill/>
            <a:miter lim="800000"/>
            <a:headEnd/>
            <a:tailEnd/>
          </a:ln>
          <a:effectLst/>
        </p:spPr>
      </p:pic>
      <p:sp>
        <p:nvSpPr>
          <p:cNvPr id="5" name="TextBox 4"/>
          <p:cNvSpPr txBox="1"/>
          <p:nvPr/>
        </p:nvSpPr>
        <p:spPr>
          <a:xfrm>
            <a:off x="3124200" y="5638800"/>
            <a:ext cx="2526525" cy="369332"/>
          </a:xfrm>
          <a:prstGeom prst="rect">
            <a:avLst/>
          </a:prstGeom>
          <a:noFill/>
        </p:spPr>
        <p:txBody>
          <a:bodyPr wrap="none" rtlCol="0">
            <a:spAutoFit/>
          </a:bodyPr>
          <a:lstStyle/>
          <a:p>
            <a:r>
              <a:rPr lang="en-US" dirty="0" smtClean="0"/>
              <a:t>Images from Caltech-256</a:t>
            </a:r>
            <a:endParaRPr lang="en-US" dirty="0"/>
          </a:p>
        </p:txBody>
      </p:sp>
      <p:sp>
        <p:nvSpPr>
          <p:cNvPr id="6" name="Slide Number Placeholder 5"/>
          <p:cNvSpPr>
            <a:spLocks noGrp="1"/>
          </p:cNvSpPr>
          <p:nvPr>
            <p:ph type="sldNum" sz="quarter" idx="12"/>
          </p:nvPr>
        </p:nvSpPr>
        <p:spPr/>
        <p:txBody>
          <a:bodyPr/>
          <a:lstStyle/>
          <a:p>
            <a:fld id="{ECE84D11-9AFE-4B2D-8850-FC8B7B55620E}" type="slidenum">
              <a:rPr lang="en-US" smtClean="0"/>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Mani: Couple of questions: How parts could be defined in various objects? When does breaking objects or parts into parts help in doing a better job? </a:t>
            </a:r>
          </a:p>
          <a:p>
            <a:endParaRPr lang="en-US" dirty="0" smtClean="0"/>
          </a:p>
          <a:p>
            <a:r>
              <a:rPr lang="en-US" dirty="0" smtClean="0"/>
              <a:t>Gang:   The successful object representation turns out to be a global object template + several parts templates. There are two questions: (1) How to deal with occlusion? Occlusion seems to be the biggest difficulty for PASCAL object detection. And such a global structure (though it has parts, but all the parts are constrained by a global spatial relationship) cannot deal with occlusion. (2) What makes a part? Is there a part?</a:t>
            </a:r>
            <a:br>
              <a:rPr lang="en-US" dirty="0" smtClean="0"/>
            </a:br>
            <a:r>
              <a:rPr lang="en-US" dirty="0" smtClean="0"/>
              <a:t/>
            </a:r>
            <a:br>
              <a:rPr lang="en-US" dirty="0" smtClean="0"/>
            </a:br>
            <a:r>
              <a:rPr lang="en-US" dirty="0" smtClean="0"/>
              <a:t>For the first question, extracting information from multiple levels might be helpful. Except the global spatial structure, we also extract such structure at different scales and train separate classifiers. The final detection output is the fusion of all these classifiers with learned weights.</a:t>
            </a:r>
          </a:p>
        </p:txBody>
      </p:sp>
      <p:sp>
        <p:nvSpPr>
          <p:cNvPr id="4" name="Slide Number Placeholder 3"/>
          <p:cNvSpPr>
            <a:spLocks noGrp="1"/>
          </p:cNvSpPr>
          <p:nvPr>
            <p:ph type="sldNum" sz="quarter" idx="12"/>
          </p:nvPr>
        </p:nvSpPr>
        <p:spPr/>
        <p:txBody>
          <a:bodyPr/>
          <a:lstStyle/>
          <a:p>
            <a:fld id="{ECE84D11-9AFE-4B2D-8850-FC8B7B55620E}" type="slidenum">
              <a:rPr lang="en-US" smtClean="0"/>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Content Placeholder 2"/>
          <p:cNvSpPr>
            <a:spLocks noGrp="1"/>
          </p:cNvSpPr>
          <p:nvPr>
            <p:ph idx="1"/>
          </p:nvPr>
        </p:nvSpPr>
        <p:spPr>
          <a:xfrm>
            <a:off x="457200" y="1600200"/>
            <a:ext cx="8229600" cy="5105400"/>
          </a:xfrm>
        </p:spPr>
        <p:txBody>
          <a:bodyPr>
            <a:normAutofit fontScale="47500" lnSpcReduction="20000"/>
          </a:bodyPr>
          <a:lstStyle/>
          <a:p>
            <a:r>
              <a:rPr lang="en-US" dirty="0" err="1" smtClean="0"/>
              <a:t>Mert</a:t>
            </a:r>
            <a:r>
              <a:rPr lang="en-US" dirty="0" smtClean="0"/>
              <a:t>: Considering the success of the sliding window + classifier approach, there are couple of natural questions one would ask:</a:t>
            </a:r>
            <a:br>
              <a:rPr lang="en-US" dirty="0" smtClean="0"/>
            </a:br>
            <a:r>
              <a:rPr lang="en-US" dirty="0" smtClean="0"/>
              <a:t>1) Will using different kinds of features help?</a:t>
            </a:r>
            <a:br>
              <a:rPr lang="en-US" dirty="0" smtClean="0"/>
            </a:br>
            <a:r>
              <a:rPr lang="en-US" dirty="0" smtClean="0"/>
              <a:t>2) Can you do a better job on deformable objects by breaking them into respective parts?</a:t>
            </a:r>
            <a:br>
              <a:rPr lang="en-US" dirty="0" smtClean="0"/>
            </a:br>
            <a:r>
              <a:rPr lang="en-US" dirty="0" smtClean="0"/>
              <a:t/>
            </a:r>
            <a:br>
              <a:rPr lang="en-US" dirty="0" smtClean="0"/>
            </a:br>
            <a:r>
              <a:rPr lang="en-US" dirty="0" smtClean="0"/>
              <a:t>According to earlier papers in the literature the answer to both questions is yes. </a:t>
            </a:r>
            <a:r>
              <a:rPr lang="en-US" dirty="0" err="1" smtClean="0"/>
              <a:t>Felzenszwalb</a:t>
            </a:r>
            <a:r>
              <a:rPr lang="en-US" dirty="0" smtClean="0"/>
              <a:t> et al.'s results convincingly demonstrate the affirmative conclusion for the second question. </a:t>
            </a:r>
            <a:br>
              <a:rPr lang="en-US" dirty="0" smtClean="0"/>
            </a:br>
            <a:r>
              <a:rPr lang="en-US" dirty="0" smtClean="0"/>
              <a:t/>
            </a:r>
            <a:br>
              <a:rPr lang="en-US" dirty="0" smtClean="0"/>
            </a:br>
            <a:r>
              <a:rPr lang="en-US" dirty="0" smtClean="0"/>
              <a:t>The big question to be answered is however, how far we can push the sliding window approach and whether we can obtain the ultimate object detector through this paradigm. </a:t>
            </a:r>
          </a:p>
          <a:p>
            <a:endParaRPr lang="en-US" dirty="0" smtClean="0"/>
          </a:p>
          <a:p>
            <a:r>
              <a:rPr lang="en-US" dirty="0" err="1" smtClean="0"/>
              <a:t>Sanketh</a:t>
            </a:r>
            <a:r>
              <a:rPr lang="en-US" dirty="0" smtClean="0"/>
              <a:t>: I concur with </a:t>
            </a:r>
            <a:r>
              <a:rPr lang="en-US" dirty="0" err="1" smtClean="0"/>
              <a:t>Mert's</a:t>
            </a:r>
            <a:r>
              <a:rPr lang="en-US" dirty="0" smtClean="0"/>
              <a:t> comments on how far we can push object detection with the sliding window approach. Ultimately, I believe there is just too much variability in part placement and part shapes for gradient histogram based techniques to be effective. It is interesting that most of the popular object recognition paradigms completely ignore segmentation as a possible source of information for object recognition. A combination of segmentation + orientation histograms may be something worth trying.</a:t>
            </a:r>
            <a:br>
              <a:rPr lang="en-US" dirty="0" smtClean="0"/>
            </a:br>
            <a:r>
              <a:rPr lang="en-US" dirty="0" smtClean="0"/>
              <a:t/>
            </a:r>
            <a:br>
              <a:rPr lang="en-US" dirty="0" smtClean="0"/>
            </a:br>
            <a:r>
              <a:rPr lang="en-US" dirty="0" smtClean="0"/>
              <a:t>I am unclear on a few details in the Latent-SVM training. Especially on how it goes from being non-convex/semi-convex to convex. It will be helpful if we could go into some details of the process there. It seemed that the model described in the initial part of the paper was not implemented in its entirety.</a:t>
            </a:r>
            <a:endParaRPr lang="en-US" dirty="0"/>
          </a:p>
        </p:txBody>
      </p:sp>
      <p:sp>
        <p:nvSpPr>
          <p:cNvPr id="4" name="Slide Number Placeholder 3"/>
          <p:cNvSpPr>
            <a:spLocks noGrp="1"/>
          </p:cNvSpPr>
          <p:nvPr>
            <p:ph type="sldNum" sz="quarter" idx="12"/>
          </p:nvPr>
        </p:nvSpPr>
        <p:spPr/>
        <p:txBody>
          <a:bodyPr/>
          <a:lstStyle/>
          <a:p>
            <a:fld id="{ECE84D11-9AFE-4B2D-8850-FC8B7B55620E}" type="slidenum">
              <a:rPr lang="en-US" smtClean="0"/>
              <a:pPr/>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Ian: One very appealing extension of this machinery is to enforce that each "part" has some underlying semantics.</a:t>
            </a:r>
            <a:br>
              <a:rPr lang="en-US" dirty="0" smtClean="0"/>
            </a:br>
            <a:r>
              <a:rPr lang="en-US" dirty="0" smtClean="0"/>
              <a:t/>
            </a:r>
            <a:br>
              <a:rPr lang="en-US" dirty="0" smtClean="0"/>
            </a:br>
            <a:r>
              <a:rPr lang="en-US" dirty="0" smtClean="0"/>
              <a:t>It is not clear if such a constraint would decrease performance, since the existing parts are chosen for their high discriminative ability. However, one may argue that without this extra prior knowledge, it may be difficult to learn that a part like articulated arms occurs in many images of people, but this part is still a strong cue for recognition.</a:t>
            </a:r>
          </a:p>
          <a:p>
            <a:endParaRPr lang="en-US" dirty="0" smtClean="0"/>
          </a:p>
          <a:p>
            <a:r>
              <a:rPr lang="en-US" dirty="0" err="1" smtClean="0"/>
              <a:t>Eamon</a:t>
            </a:r>
            <a:r>
              <a:rPr lang="en-US" dirty="0" smtClean="0"/>
              <a:t>: At what stage does searching for an object make more sense than searching for its parts? In some sense, even an entire scene could be considered a deformable object with its constituent objects acting as parts constrained to certain (contextually-dependent) locations. </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ECE84D11-9AFE-4B2D-8850-FC8B7B55620E}" type="slidenum">
              <a:rPr lang="en-US" smtClean="0"/>
              <a:pPr/>
              <a:t>32</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a:t>
            </a:r>
            <a:endParaRPr lang="en-US" dirty="0"/>
          </a:p>
        </p:txBody>
      </p:sp>
      <p:sp>
        <p:nvSpPr>
          <p:cNvPr id="3" name="Content Placeholder 2"/>
          <p:cNvSpPr>
            <a:spLocks noGrp="1"/>
          </p:cNvSpPr>
          <p:nvPr>
            <p:ph idx="1"/>
          </p:nvPr>
        </p:nvSpPr>
        <p:spPr/>
        <p:txBody>
          <a:bodyPr/>
          <a:lstStyle/>
          <a:p>
            <a:r>
              <a:rPr lang="en-US" dirty="0" smtClean="0"/>
              <a:t>High intra-class variations</a:t>
            </a:r>
          </a:p>
          <a:p>
            <a:r>
              <a:rPr lang="en-US" dirty="0" smtClean="0"/>
              <a:t>Deformable</a:t>
            </a:r>
          </a:p>
          <a:p>
            <a:pPr lvl="1"/>
            <a:endParaRPr lang="en-US" dirty="0" smtClean="0"/>
          </a:p>
          <a:p>
            <a:r>
              <a:rPr lang="en-US" dirty="0" smtClean="0"/>
              <a:t>Therefore…</a:t>
            </a:r>
          </a:p>
          <a:p>
            <a:pPr lvl="1"/>
            <a:r>
              <a:rPr lang="en-US" dirty="0" smtClean="0"/>
              <a:t>Part-based model might be a better choice !</a:t>
            </a:r>
            <a:endParaRPr lang="en-US" dirty="0"/>
          </a:p>
        </p:txBody>
      </p:sp>
      <p:sp>
        <p:nvSpPr>
          <p:cNvPr id="4" name="Slide Number Placeholder 3"/>
          <p:cNvSpPr>
            <a:spLocks noGrp="1"/>
          </p:cNvSpPr>
          <p:nvPr>
            <p:ph type="sldNum" sz="quarter" idx="12"/>
          </p:nvPr>
        </p:nvSpPr>
        <p:spPr/>
        <p:txBody>
          <a:bodyPr/>
          <a:lstStyle/>
          <a:p>
            <a:fld id="{ECE84D11-9AFE-4B2D-8850-FC8B7B55620E}" type="slidenum">
              <a:rPr lang="en-US" smtClean="0"/>
              <a:pPr/>
              <a:t>4</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Part-based representation</a:t>
            </a:r>
            <a:endParaRPr lang="en-US" dirty="0"/>
          </a:p>
        </p:txBody>
      </p:sp>
      <p:sp>
        <p:nvSpPr>
          <p:cNvPr id="3" name="Content Placeholder 2"/>
          <p:cNvSpPr>
            <a:spLocks noGrp="1"/>
          </p:cNvSpPr>
          <p:nvPr>
            <p:ph idx="1"/>
          </p:nvPr>
        </p:nvSpPr>
        <p:spPr/>
        <p:txBody>
          <a:bodyPr/>
          <a:lstStyle/>
          <a:p>
            <a:r>
              <a:rPr lang="en-US" dirty="0" smtClean="0"/>
              <a:t>Objects are decomposed into parts and spatial relations among parts</a:t>
            </a:r>
          </a:p>
          <a:p>
            <a:r>
              <a:rPr lang="en-US" dirty="0" smtClean="0"/>
              <a:t>E.g. Face model by </a:t>
            </a:r>
            <a:r>
              <a:rPr lang="de-DE" dirty="0" smtClean="0"/>
              <a:t>Fischler and Elschlager ‘73</a:t>
            </a:r>
            <a:endParaRPr lang="en-US" dirty="0"/>
          </a:p>
        </p:txBody>
      </p:sp>
      <p:pic>
        <p:nvPicPr>
          <p:cNvPr id="3074" name="Picture 2"/>
          <p:cNvPicPr>
            <a:picLocks noChangeAspect="1" noChangeArrowheads="1"/>
          </p:cNvPicPr>
          <p:nvPr/>
        </p:nvPicPr>
        <p:blipFill>
          <a:blip r:embed="rId3"/>
          <a:srcRect/>
          <a:stretch>
            <a:fillRect/>
          </a:stretch>
        </p:blipFill>
        <p:spPr bwMode="auto">
          <a:xfrm>
            <a:off x="2819400" y="3629938"/>
            <a:ext cx="3130826" cy="2466062"/>
          </a:xfrm>
          <a:prstGeom prst="rect">
            <a:avLst/>
          </a:prstGeom>
          <a:noFill/>
          <a:ln w="9525">
            <a:noFill/>
            <a:miter lim="800000"/>
            <a:headEnd/>
            <a:tailEnd/>
          </a:ln>
          <a:effectLst/>
        </p:spPr>
      </p:pic>
      <p:sp>
        <p:nvSpPr>
          <p:cNvPr id="5" name="Slide Number Placeholder 4"/>
          <p:cNvSpPr>
            <a:spLocks noGrp="1"/>
          </p:cNvSpPr>
          <p:nvPr>
            <p:ph type="sldNum" sz="quarter" idx="12"/>
          </p:nvPr>
        </p:nvSpPr>
        <p:spPr/>
        <p:txBody>
          <a:bodyPr/>
          <a:lstStyle/>
          <a:p>
            <a:fld id="{ECE84D11-9AFE-4B2D-8850-FC8B7B55620E}" type="slidenum">
              <a:rPr lang="en-US" smtClean="0"/>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Part-based representation</a:t>
            </a:r>
            <a:endParaRPr lang="en-US" dirty="0"/>
          </a:p>
        </p:txBody>
      </p:sp>
      <p:sp>
        <p:nvSpPr>
          <p:cNvPr id="3" name="Content Placeholder 2"/>
          <p:cNvSpPr>
            <a:spLocks noGrp="1"/>
          </p:cNvSpPr>
          <p:nvPr>
            <p:ph idx="1"/>
          </p:nvPr>
        </p:nvSpPr>
        <p:spPr/>
        <p:txBody>
          <a:bodyPr/>
          <a:lstStyle/>
          <a:p>
            <a:r>
              <a:rPr lang="en-US" dirty="0" smtClean="0"/>
              <a:t>K-fans model (</a:t>
            </a:r>
            <a:r>
              <a:rPr lang="en-US" dirty="0" err="1" smtClean="0"/>
              <a:t>D.Crandall</a:t>
            </a:r>
            <a:r>
              <a:rPr lang="en-US" dirty="0" smtClean="0"/>
              <a:t>, </a:t>
            </a:r>
            <a:r>
              <a:rPr lang="en-US" dirty="0" err="1" smtClean="0"/>
              <a:t>et.all</a:t>
            </a:r>
            <a:r>
              <a:rPr lang="en-US" dirty="0" smtClean="0"/>
              <a:t>, 2005)</a:t>
            </a:r>
            <a:endParaRPr lang="en-US" dirty="0"/>
          </a:p>
        </p:txBody>
      </p:sp>
      <p:sp>
        <p:nvSpPr>
          <p:cNvPr id="4" name="Slide Number Placeholder 3"/>
          <p:cNvSpPr>
            <a:spLocks noGrp="1"/>
          </p:cNvSpPr>
          <p:nvPr>
            <p:ph type="sldNum" sz="quarter" idx="12"/>
          </p:nvPr>
        </p:nvSpPr>
        <p:spPr/>
        <p:txBody>
          <a:bodyPr/>
          <a:lstStyle/>
          <a:p>
            <a:fld id="{ECE84D11-9AFE-4B2D-8850-FC8B7B55620E}" type="slidenum">
              <a:rPr lang="en-US" smtClean="0"/>
              <a:pPr/>
              <a:t>6</a:t>
            </a:fld>
            <a:endParaRPr lang="en-US"/>
          </a:p>
        </p:txBody>
      </p:sp>
      <p:pic>
        <p:nvPicPr>
          <p:cNvPr id="1026" name="Picture 2"/>
          <p:cNvPicPr>
            <a:picLocks noChangeAspect="1" noChangeArrowheads="1"/>
          </p:cNvPicPr>
          <p:nvPr/>
        </p:nvPicPr>
        <p:blipFill>
          <a:blip r:embed="rId3"/>
          <a:srcRect/>
          <a:stretch>
            <a:fillRect/>
          </a:stretch>
        </p:blipFill>
        <p:spPr bwMode="auto">
          <a:xfrm>
            <a:off x="1371600" y="2438400"/>
            <a:ext cx="6019800" cy="331252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Part-based representation</a:t>
            </a:r>
            <a:endParaRPr lang="en-US" dirty="0"/>
          </a:p>
        </p:txBody>
      </p:sp>
      <p:sp>
        <p:nvSpPr>
          <p:cNvPr id="3" name="Content Placeholder 2"/>
          <p:cNvSpPr>
            <a:spLocks noGrp="1"/>
          </p:cNvSpPr>
          <p:nvPr>
            <p:ph idx="1"/>
          </p:nvPr>
        </p:nvSpPr>
        <p:spPr/>
        <p:txBody>
          <a:bodyPr/>
          <a:lstStyle/>
          <a:p>
            <a:r>
              <a:rPr lang="en-US" dirty="0" smtClean="0"/>
              <a:t>Tree model  </a:t>
            </a:r>
            <a:r>
              <a:rPr lang="en-US" dirty="0" smtClean="0">
                <a:sym typeface="Wingdings" pitchFamily="2" charset="2"/>
              </a:rPr>
              <a:t> Efficient inference by dynamic programming</a:t>
            </a:r>
            <a:endParaRPr lang="en-US" dirty="0"/>
          </a:p>
        </p:txBody>
      </p:sp>
      <p:sp>
        <p:nvSpPr>
          <p:cNvPr id="4" name="Slide Number Placeholder 3"/>
          <p:cNvSpPr>
            <a:spLocks noGrp="1"/>
          </p:cNvSpPr>
          <p:nvPr>
            <p:ph type="sldNum" sz="quarter" idx="12"/>
          </p:nvPr>
        </p:nvSpPr>
        <p:spPr/>
        <p:txBody>
          <a:bodyPr/>
          <a:lstStyle/>
          <a:p>
            <a:fld id="{ECE84D11-9AFE-4B2D-8850-FC8B7B55620E}" type="slidenum">
              <a:rPr lang="en-US" smtClean="0"/>
              <a:pPr/>
              <a:t>7</a:t>
            </a:fld>
            <a:endParaRPr lang="en-US"/>
          </a:p>
        </p:txBody>
      </p:sp>
      <p:pic>
        <p:nvPicPr>
          <p:cNvPr id="2050" name="Picture 2"/>
          <p:cNvPicPr>
            <a:picLocks noChangeAspect="1" noChangeArrowheads="1"/>
          </p:cNvPicPr>
          <p:nvPr/>
        </p:nvPicPr>
        <p:blipFill>
          <a:blip r:embed="rId3"/>
          <a:srcRect/>
          <a:stretch>
            <a:fillRect/>
          </a:stretch>
        </p:blipFill>
        <p:spPr bwMode="auto">
          <a:xfrm>
            <a:off x="4343400" y="3124200"/>
            <a:ext cx="4493693" cy="3390900"/>
          </a:xfrm>
          <a:prstGeom prst="rect">
            <a:avLst/>
          </a:prstGeom>
          <a:noFill/>
          <a:ln w="9525">
            <a:noFill/>
            <a:miter lim="800000"/>
            <a:headEnd/>
            <a:tailEnd/>
          </a:ln>
          <a:effectLst/>
        </p:spPr>
      </p:pic>
      <p:pic>
        <p:nvPicPr>
          <p:cNvPr id="2051" name="Picture 3"/>
          <p:cNvPicPr>
            <a:picLocks noChangeAspect="1" noChangeArrowheads="1"/>
          </p:cNvPicPr>
          <p:nvPr/>
        </p:nvPicPr>
        <p:blipFill>
          <a:blip r:embed="rId4"/>
          <a:srcRect/>
          <a:stretch>
            <a:fillRect/>
          </a:stretch>
        </p:blipFill>
        <p:spPr bwMode="auto">
          <a:xfrm>
            <a:off x="533400" y="3048000"/>
            <a:ext cx="3502251" cy="34718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Pictorial Structure</a:t>
            </a:r>
            <a:endParaRPr lang="en-US" dirty="0"/>
          </a:p>
        </p:txBody>
      </p:sp>
      <p:sp>
        <p:nvSpPr>
          <p:cNvPr id="6" name="Subtitle 5"/>
          <p:cNvSpPr>
            <a:spLocks noGrp="1"/>
          </p:cNvSpPr>
          <p:nvPr>
            <p:ph idx="1"/>
          </p:nvPr>
        </p:nvSpPr>
        <p:spPr/>
        <p:txBody>
          <a:bodyPr/>
          <a:lstStyle/>
          <a:p>
            <a:r>
              <a:rPr lang="en-US" dirty="0" smtClean="0"/>
              <a:t>Matching = Local part evidence + Global constraint</a:t>
            </a:r>
          </a:p>
          <a:p>
            <a:endParaRPr lang="en-US" dirty="0" smtClean="0"/>
          </a:p>
          <a:p>
            <a:endParaRPr lang="en-US" dirty="0" smtClean="0"/>
          </a:p>
          <a:p>
            <a:r>
              <a:rPr lang="en-US" dirty="0" smtClean="0"/>
              <a:t>m</a:t>
            </a:r>
            <a:r>
              <a:rPr lang="en-US" baseline="-25000" dirty="0" smtClean="0"/>
              <a:t>i</a:t>
            </a:r>
            <a:r>
              <a:rPr lang="en-US" dirty="0" smtClean="0"/>
              <a:t>(</a:t>
            </a:r>
            <a:r>
              <a:rPr lang="en-US" dirty="0" err="1" smtClean="0"/>
              <a:t>l</a:t>
            </a:r>
            <a:r>
              <a:rPr lang="en-US" baseline="-25000" dirty="0" err="1" smtClean="0"/>
              <a:t>i</a:t>
            </a:r>
            <a:r>
              <a:rPr lang="en-US" dirty="0" smtClean="0"/>
              <a:t>): matching cost for part I</a:t>
            </a:r>
          </a:p>
          <a:p>
            <a:r>
              <a:rPr lang="en-US" dirty="0" err="1" smtClean="0"/>
              <a:t>d</a:t>
            </a:r>
            <a:r>
              <a:rPr lang="en-US" baseline="-25000" dirty="0" err="1" smtClean="0"/>
              <a:t>ij</a:t>
            </a:r>
            <a:r>
              <a:rPr lang="en-US" dirty="0" smtClean="0"/>
              <a:t>(</a:t>
            </a:r>
            <a:r>
              <a:rPr lang="en-US" dirty="0" err="1" smtClean="0"/>
              <a:t>l</a:t>
            </a:r>
            <a:r>
              <a:rPr lang="en-US" baseline="-25000" dirty="0" err="1" smtClean="0"/>
              <a:t>i</a:t>
            </a:r>
            <a:r>
              <a:rPr lang="en-US" dirty="0" err="1" smtClean="0"/>
              <a:t>,l</a:t>
            </a:r>
            <a:r>
              <a:rPr lang="en-US" baseline="-25000" dirty="0" err="1" smtClean="0"/>
              <a:t>j</a:t>
            </a:r>
            <a:r>
              <a:rPr lang="en-US" dirty="0" smtClean="0"/>
              <a:t>): deformable cost for connected pairs of parts </a:t>
            </a:r>
          </a:p>
          <a:p>
            <a:r>
              <a:rPr lang="en-US" dirty="0" smtClean="0"/>
              <a:t>(</a:t>
            </a:r>
            <a:r>
              <a:rPr lang="en-US" dirty="0" err="1" smtClean="0"/>
              <a:t>v</a:t>
            </a:r>
            <a:r>
              <a:rPr lang="en-US" baseline="-25000" dirty="0" err="1" smtClean="0"/>
              <a:t>i</a:t>
            </a:r>
            <a:r>
              <a:rPr lang="en-US" dirty="0" err="1" smtClean="0"/>
              <a:t>,v</a:t>
            </a:r>
            <a:r>
              <a:rPr lang="en-US" baseline="-25000" dirty="0" err="1" smtClean="0"/>
              <a:t>j</a:t>
            </a:r>
            <a:r>
              <a:rPr lang="en-US" dirty="0" smtClean="0"/>
              <a:t>): connection between part </a:t>
            </a:r>
            <a:r>
              <a:rPr lang="en-US" dirty="0" err="1" smtClean="0"/>
              <a:t>i</a:t>
            </a:r>
            <a:r>
              <a:rPr lang="en-US" dirty="0" smtClean="0"/>
              <a:t> and j</a:t>
            </a:r>
          </a:p>
          <a:p>
            <a:endParaRPr lang="en-US" dirty="0"/>
          </a:p>
        </p:txBody>
      </p:sp>
      <p:sp>
        <p:nvSpPr>
          <p:cNvPr id="4" name="Slide Number Placeholder 3"/>
          <p:cNvSpPr>
            <a:spLocks noGrp="1"/>
          </p:cNvSpPr>
          <p:nvPr>
            <p:ph type="sldNum" sz="quarter" idx="12"/>
          </p:nvPr>
        </p:nvSpPr>
        <p:spPr/>
        <p:txBody>
          <a:bodyPr/>
          <a:lstStyle/>
          <a:p>
            <a:fld id="{ECE84D11-9AFE-4B2D-8850-FC8B7B55620E}" type="slidenum">
              <a:rPr lang="en-US" smtClean="0"/>
              <a:pPr/>
              <a:t>8</a:t>
            </a:fld>
            <a:endParaRPr lang="en-US"/>
          </a:p>
        </p:txBody>
      </p:sp>
      <p:pic>
        <p:nvPicPr>
          <p:cNvPr id="4098" name="Picture 2"/>
          <p:cNvPicPr>
            <a:picLocks noChangeAspect="1" noChangeArrowheads="1"/>
          </p:cNvPicPr>
          <p:nvPr/>
        </p:nvPicPr>
        <p:blipFill>
          <a:blip r:embed="rId3"/>
          <a:srcRect/>
          <a:stretch>
            <a:fillRect/>
          </a:stretch>
        </p:blipFill>
        <p:spPr bwMode="auto">
          <a:xfrm>
            <a:off x="2133600" y="2667000"/>
            <a:ext cx="5405604" cy="105890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Matching on tree structure</a:t>
            </a:r>
            <a:endParaRPr lang="en-US" dirty="0"/>
          </a:p>
        </p:txBody>
      </p:sp>
      <p:sp>
        <p:nvSpPr>
          <p:cNvPr id="3" name="Content Placeholder 2"/>
          <p:cNvSpPr>
            <a:spLocks noGrp="1"/>
          </p:cNvSpPr>
          <p:nvPr>
            <p:ph idx="1"/>
          </p:nvPr>
        </p:nvSpPr>
        <p:spPr/>
        <p:txBody>
          <a:bodyPr>
            <a:normAutofit lnSpcReduction="10000"/>
          </a:bodyPr>
          <a:lstStyle/>
          <a:p>
            <a:endParaRPr lang="en-US" dirty="0" smtClean="0"/>
          </a:p>
          <a:p>
            <a:endParaRPr lang="en-US" dirty="0" smtClean="0"/>
          </a:p>
          <a:p>
            <a:r>
              <a:rPr lang="en-US" dirty="0" smtClean="0"/>
              <a:t>For each l</a:t>
            </a:r>
            <a:r>
              <a:rPr lang="en-US" baseline="-25000" dirty="0" smtClean="0"/>
              <a:t>1</a:t>
            </a:r>
            <a:r>
              <a:rPr lang="en-US" dirty="0" smtClean="0"/>
              <a:t>, find best l</a:t>
            </a:r>
            <a:r>
              <a:rPr lang="en-US" baseline="-25000" dirty="0" smtClean="0"/>
              <a:t>2</a:t>
            </a:r>
            <a:r>
              <a:rPr lang="en-US" dirty="0" smtClean="0"/>
              <a:t>:</a:t>
            </a:r>
          </a:p>
          <a:p>
            <a:endParaRPr lang="en-US" dirty="0" smtClean="0"/>
          </a:p>
          <a:p>
            <a:pPr lvl="4"/>
            <a:endParaRPr lang="en-US" dirty="0" smtClean="0"/>
          </a:p>
          <a:p>
            <a:r>
              <a:rPr lang="en-US" dirty="0" smtClean="0"/>
              <a:t>Remove v</a:t>
            </a:r>
            <a:r>
              <a:rPr lang="en-US" baseline="-25000" dirty="0" smtClean="0"/>
              <a:t>2</a:t>
            </a:r>
            <a:r>
              <a:rPr lang="en-US" dirty="0" smtClean="0"/>
              <a:t>, and repeat with smaller tree, until only a single part</a:t>
            </a:r>
          </a:p>
          <a:p>
            <a:r>
              <a:rPr lang="en-US" dirty="0" smtClean="0"/>
              <a:t>Complexity: O(nk</a:t>
            </a:r>
            <a:r>
              <a:rPr lang="en-US" baseline="30000" dirty="0" smtClean="0"/>
              <a:t>2</a:t>
            </a:r>
            <a:r>
              <a:rPr lang="en-US" dirty="0" smtClean="0"/>
              <a:t>): n parts, k locations per part</a:t>
            </a:r>
          </a:p>
          <a:p>
            <a:endParaRPr lang="en-US" dirty="0"/>
          </a:p>
        </p:txBody>
      </p:sp>
      <p:sp>
        <p:nvSpPr>
          <p:cNvPr id="4" name="Slide Number Placeholder 3"/>
          <p:cNvSpPr>
            <a:spLocks noGrp="1"/>
          </p:cNvSpPr>
          <p:nvPr>
            <p:ph type="sldNum" sz="quarter" idx="12"/>
          </p:nvPr>
        </p:nvSpPr>
        <p:spPr/>
        <p:txBody>
          <a:bodyPr/>
          <a:lstStyle/>
          <a:p>
            <a:fld id="{ECE84D11-9AFE-4B2D-8850-FC8B7B55620E}" type="slidenum">
              <a:rPr lang="en-US" smtClean="0"/>
              <a:pPr/>
              <a:t>9</a:t>
            </a:fld>
            <a:endParaRPr lang="en-US"/>
          </a:p>
        </p:txBody>
      </p:sp>
      <p:pic>
        <p:nvPicPr>
          <p:cNvPr id="5123" name="Picture 3"/>
          <p:cNvPicPr>
            <a:picLocks noChangeAspect="1" noChangeArrowheads="1"/>
          </p:cNvPicPr>
          <p:nvPr/>
        </p:nvPicPr>
        <p:blipFill>
          <a:blip r:embed="rId3"/>
          <a:srcRect/>
          <a:stretch>
            <a:fillRect/>
          </a:stretch>
        </p:blipFill>
        <p:spPr bwMode="auto">
          <a:xfrm>
            <a:off x="2209800" y="3276600"/>
            <a:ext cx="5715000" cy="819593"/>
          </a:xfrm>
          <a:prstGeom prst="rect">
            <a:avLst/>
          </a:prstGeom>
          <a:noFill/>
          <a:ln w="9525">
            <a:noFill/>
            <a:miter lim="800000"/>
            <a:headEnd/>
            <a:tailEnd/>
          </a:ln>
          <a:effectLst/>
        </p:spPr>
      </p:pic>
      <p:pic>
        <p:nvPicPr>
          <p:cNvPr id="5124" name="Picture 4"/>
          <p:cNvPicPr>
            <a:picLocks noChangeAspect="1" noChangeArrowheads="1"/>
          </p:cNvPicPr>
          <p:nvPr/>
        </p:nvPicPr>
        <p:blipFill>
          <a:blip r:embed="rId4"/>
          <a:srcRect/>
          <a:stretch>
            <a:fillRect/>
          </a:stretch>
        </p:blipFill>
        <p:spPr bwMode="auto">
          <a:xfrm>
            <a:off x="2209800" y="1447801"/>
            <a:ext cx="4419600" cy="132162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1070</TotalTime>
  <Words>626</Words>
  <Application>Microsoft Office PowerPoint</Application>
  <PresentationFormat>On-screen Show (4:3)</PresentationFormat>
  <Paragraphs>150</Paragraphs>
  <Slides>32</Slides>
  <Notes>32</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 Pictorial Structures for Object Recognition Pedro F. Felzenszwalb &amp; Daniel P. Huttenlocher  - A Discriminatively Trained, Multiscale, Deformable Part Model Pedro Felzenszwalb, David McAllester Deva Ramanan </vt:lpstr>
      <vt:lpstr>Deformable objects</vt:lpstr>
      <vt:lpstr>Non-rigid objects</vt:lpstr>
      <vt:lpstr>Challenges</vt:lpstr>
      <vt:lpstr>Part-based representation</vt:lpstr>
      <vt:lpstr>Part-based representation</vt:lpstr>
      <vt:lpstr>Part-based representation</vt:lpstr>
      <vt:lpstr>Pictorial Structure</vt:lpstr>
      <vt:lpstr>Matching on tree structure</vt:lpstr>
      <vt:lpstr>Sample result on matching human</vt:lpstr>
      <vt:lpstr>Sample result on matching human</vt:lpstr>
      <vt:lpstr>A Discriminatively Trained, Multiscale, Deformable Part Model</vt:lpstr>
      <vt:lpstr>Overview</vt:lpstr>
      <vt:lpstr>Filters</vt:lpstr>
      <vt:lpstr>Object hypothesis</vt:lpstr>
      <vt:lpstr>Deformable parts</vt:lpstr>
      <vt:lpstr>Learning</vt:lpstr>
      <vt:lpstr>SVM-like model</vt:lpstr>
      <vt:lpstr>Latent SVM</vt:lpstr>
      <vt:lpstr>Implementation details</vt:lpstr>
      <vt:lpstr>Learned models</vt:lpstr>
      <vt:lpstr>Sample results</vt:lpstr>
      <vt:lpstr>Other results</vt:lpstr>
      <vt:lpstr>Other results</vt:lpstr>
      <vt:lpstr>Other results</vt:lpstr>
      <vt:lpstr>Other results</vt:lpstr>
      <vt:lpstr>Other results</vt:lpstr>
      <vt:lpstr>Pascal VOC Challenge tasks</vt:lpstr>
      <vt:lpstr>Pascal2006 Person</vt:lpstr>
      <vt:lpstr>Discussion</vt:lpstr>
      <vt:lpstr>Discussion</vt:lpstr>
      <vt:lpstr>Discussion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Pictorial Structures for Object Recognition - A Discriminatively Trained, Multiscale, Deformable Part Model</dc:title>
  <dc:creator>ddtran2</dc:creator>
  <cp:lastModifiedBy>ddtran2</cp:lastModifiedBy>
  <cp:revision>94</cp:revision>
  <dcterms:created xsi:type="dcterms:W3CDTF">2009-02-24T02:00:20Z</dcterms:created>
  <dcterms:modified xsi:type="dcterms:W3CDTF">2009-04-01T01:39:41Z</dcterms:modified>
</cp:coreProperties>
</file>